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8" r:id="rId3"/>
    <p:sldId id="269" r:id="rId4"/>
    <p:sldId id="268" r:id="rId5"/>
    <p:sldId id="270" r:id="rId6"/>
    <p:sldId id="276" r:id="rId7"/>
    <p:sldId id="277" r:id="rId8"/>
    <p:sldId id="273" r:id="rId9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0"/>
  </p:normalViewPr>
  <p:slideViewPr>
    <p:cSldViewPr>
      <p:cViewPr varScale="1">
        <p:scale>
          <a:sx n="110" d="100"/>
          <a:sy n="110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BBEBE6-AC20-400E-A09D-5E6BB4809BCD}" type="datetimeFigureOut">
              <a:rPr lang="en-IN"/>
              <a:pPr>
                <a:defRPr/>
              </a:pPr>
              <a:t>25-11-2020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B5F296-9EA4-4740-9935-CC4C8480ECA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1099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4DAD9D-5674-40C2-8488-0A6F64233504}" type="slidenum">
              <a:rPr lang="en-IN" altLang="en-US" smtClean="0"/>
              <a:pPr/>
              <a:t>1</a:t>
            </a:fld>
            <a:endParaRPr lang="en-I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430D3FE-C0AE-40BE-98E8-C3C12B69B2B4}" type="slidenum">
              <a:rPr lang="en-IN" altLang="en-US" smtClean="0"/>
              <a:pPr/>
              <a:t>7</a:t>
            </a:fld>
            <a:endParaRPr lang="en-I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A7D1-CFC8-4A7E-B67C-A8BD44329532}" type="datetimeFigureOut">
              <a:rPr lang="en-US"/>
              <a:pPr>
                <a:defRPr/>
              </a:pPr>
              <a:t>11/25/2020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BE28F-04CA-456D-9B02-BB9BC1920115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48638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04661-9FB6-42CF-B189-2CDE3120A20C}" type="datetimeFigureOut">
              <a:rPr lang="en-US"/>
              <a:pPr>
                <a:defRPr/>
              </a:pPr>
              <a:t>11/25/2020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A003-1109-4649-ABF4-120C3CFDEE1D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93703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13B0-2EEF-4CA8-8440-02A64D75CC60}" type="datetimeFigureOut">
              <a:rPr lang="en-US"/>
              <a:pPr>
                <a:defRPr/>
              </a:pPr>
              <a:t>11/25/2020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77F2-5E86-444D-8BE2-8657926EB7BE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13804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9041-F891-4BD2-86A6-7CAD246A9268}" type="datetimeFigureOut">
              <a:rPr lang="en-US"/>
              <a:pPr>
                <a:defRPr/>
              </a:pPr>
              <a:t>11/25/2020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567A-8642-4BDD-B9BB-BDE0B36AFA44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53756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B153-BC4D-4C4D-8B8D-2BBF695060DE}" type="datetimeFigureOut">
              <a:rPr lang="en-US"/>
              <a:pPr>
                <a:defRPr/>
              </a:pPr>
              <a:t>11/25/2020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0ADA-4FCF-4645-96A5-D724DDA0EDF7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89240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0A90-AA6E-40FE-8FBC-35E6D126C71D}" type="datetimeFigureOut">
              <a:rPr lang="en-US"/>
              <a:pPr>
                <a:defRPr/>
              </a:pPr>
              <a:t>11/25/2020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9E13-7957-4BE2-B90A-6BB708860398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955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36DD-463E-4AE9-99CC-FA67D7F2163C}" type="datetimeFigureOut">
              <a:rPr lang="en-US"/>
              <a:pPr>
                <a:defRPr/>
              </a:pPr>
              <a:t>11/25/2020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D657-B555-4216-A695-B49F4924AD4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76253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D69FC-3D21-4E69-BD08-7F631586F6BE}" type="datetimeFigureOut">
              <a:rPr lang="en-US"/>
              <a:pPr>
                <a:defRPr/>
              </a:pPr>
              <a:t>11/25/2020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B5B0-106A-470E-9816-AF2602EFC24D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57262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9687-3C75-4A07-B59A-8ECB7D9A3107}" type="datetimeFigureOut">
              <a:rPr lang="en-US"/>
              <a:pPr>
                <a:defRPr/>
              </a:pPr>
              <a:t>11/25/2020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48925-15DA-4DFE-BB31-C0123ECA8B70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58227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F150-D33F-47E7-B74C-89171B69BD06}" type="datetimeFigureOut">
              <a:rPr lang="en-US"/>
              <a:pPr>
                <a:defRPr/>
              </a:pPr>
              <a:t>11/25/2020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BC15D-634E-4DCF-B8EE-3023E39AE022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19113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82E1-9B0B-47E6-A701-4867E1555252}" type="datetimeFigureOut">
              <a:rPr lang="en-US"/>
              <a:pPr>
                <a:defRPr/>
              </a:pPr>
              <a:t>11/25/2020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48FF-84C7-4F25-B9C4-6C312A92814C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02042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2F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DBDE56-889E-45CC-81E2-DF8C93DDCED6}" type="datetimeFigureOut">
              <a:rPr lang="en-US"/>
              <a:pPr>
                <a:defRPr/>
              </a:pPr>
              <a:t>11/25/2020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710B55E-D6EC-4CD4-AA47-7FA93B4B10C2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22.emf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11" Type="http://schemas.openxmlformats.org/officeDocument/2006/relationships/image" Target="../media/image23.jpe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25.emf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11" Type="http://schemas.openxmlformats.org/officeDocument/2006/relationships/image" Target="../media/image23.jpeg"/><Relationship Id="rId5" Type="http://schemas.openxmlformats.org/officeDocument/2006/relationships/image" Target="../media/image20.png"/><Relationship Id="rId10" Type="http://schemas.openxmlformats.org/officeDocument/2006/relationships/image" Target="../media/image27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6027738" y="1624013"/>
            <a:ext cx="6116637" cy="3784600"/>
            <a:chOff x="6240016" y="1857732"/>
            <a:chExt cx="5739431" cy="3551547"/>
          </a:xfrm>
        </p:grpSpPr>
        <p:pic>
          <p:nvPicPr>
            <p:cNvPr id="4109" name="Picture 2" descr="www.northlandjcb.com | For Sale 2020 JCB 3C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016" y="1857732"/>
              <a:ext cx="4101325" cy="3075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03"/>
            <a:stretch>
              <a:fillRect/>
            </a:stretch>
          </p:blipFill>
          <p:spPr bwMode="auto">
            <a:xfrm>
              <a:off x="8284526" y="2340319"/>
              <a:ext cx="3694921" cy="306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" y="0"/>
            <a:ext cx="7389126" cy="6858000"/>
          </a:xfrm>
          <a:custGeom>
            <a:avLst/>
            <a:gdLst>
              <a:gd name="connsiteX0" fmla="*/ 0 w 6672064"/>
              <a:gd name="connsiteY0" fmla="*/ 0 h 6858000"/>
              <a:gd name="connsiteX1" fmla="*/ 6672064 w 6672064"/>
              <a:gd name="connsiteY1" fmla="*/ 0 h 6858000"/>
              <a:gd name="connsiteX2" fmla="*/ 6672064 w 6672064"/>
              <a:gd name="connsiteY2" fmla="*/ 6858000 h 6858000"/>
              <a:gd name="connsiteX3" fmla="*/ 0 w 6672064"/>
              <a:gd name="connsiteY3" fmla="*/ 6858000 h 6858000"/>
              <a:gd name="connsiteX4" fmla="*/ 0 w 6672064"/>
              <a:gd name="connsiteY4" fmla="*/ 0 h 6858000"/>
              <a:gd name="connsiteX0" fmla="*/ 0 w 7598187"/>
              <a:gd name="connsiteY0" fmla="*/ 11723 h 6869723"/>
              <a:gd name="connsiteX1" fmla="*/ 7598187 w 7598187"/>
              <a:gd name="connsiteY1" fmla="*/ 0 h 6869723"/>
              <a:gd name="connsiteX2" fmla="*/ 6672064 w 7598187"/>
              <a:gd name="connsiteY2" fmla="*/ 6869723 h 6869723"/>
              <a:gd name="connsiteX3" fmla="*/ 0 w 7598187"/>
              <a:gd name="connsiteY3" fmla="*/ 6869723 h 6869723"/>
              <a:gd name="connsiteX4" fmla="*/ 0 w 7598187"/>
              <a:gd name="connsiteY4" fmla="*/ 11723 h 6869723"/>
              <a:gd name="connsiteX0" fmla="*/ 0 w 7598187"/>
              <a:gd name="connsiteY0" fmla="*/ 11723 h 6869723"/>
              <a:gd name="connsiteX1" fmla="*/ 7598187 w 7598187"/>
              <a:gd name="connsiteY1" fmla="*/ 0 h 6869723"/>
              <a:gd name="connsiteX2" fmla="*/ 7033846 w 7598187"/>
              <a:gd name="connsiteY2" fmla="*/ 4056186 h 6869723"/>
              <a:gd name="connsiteX3" fmla="*/ 6672064 w 7598187"/>
              <a:gd name="connsiteY3" fmla="*/ 6869723 h 6869723"/>
              <a:gd name="connsiteX4" fmla="*/ 0 w 7598187"/>
              <a:gd name="connsiteY4" fmla="*/ 6869723 h 6869723"/>
              <a:gd name="connsiteX5" fmla="*/ 0 w 7598187"/>
              <a:gd name="connsiteY5" fmla="*/ 11723 h 6869723"/>
              <a:gd name="connsiteX0" fmla="*/ 0 w 7598187"/>
              <a:gd name="connsiteY0" fmla="*/ 11723 h 6869723"/>
              <a:gd name="connsiteX1" fmla="*/ 7598187 w 7598187"/>
              <a:gd name="connsiteY1" fmla="*/ 0 h 6869723"/>
              <a:gd name="connsiteX2" fmla="*/ 7256585 w 7598187"/>
              <a:gd name="connsiteY2" fmla="*/ 2461847 h 6869723"/>
              <a:gd name="connsiteX3" fmla="*/ 7033846 w 7598187"/>
              <a:gd name="connsiteY3" fmla="*/ 4056186 h 6869723"/>
              <a:gd name="connsiteX4" fmla="*/ 6672064 w 7598187"/>
              <a:gd name="connsiteY4" fmla="*/ 6869723 h 6869723"/>
              <a:gd name="connsiteX5" fmla="*/ 0 w 7598187"/>
              <a:gd name="connsiteY5" fmla="*/ 6869723 h 6869723"/>
              <a:gd name="connsiteX6" fmla="*/ 0 w 7598187"/>
              <a:gd name="connsiteY6" fmla="*/ 11723 h 6869723"/>
              <a:gd name="connsiteX0" fmla="*/ 0 w 7598187"/>
              <a:gd name="connsiteY0" fmla="*/ 11723 h 6869723"/>
              <a:gd name="connsiteX1" fmla="*/ 7598187 w 7598187"/>
              <a:gd name="connsiteY1" fmla="*/ 0 h 6869723"/>
              <a:gd name="connsiteX2" fmla="*/ 7256585 w 7598187"/>
              <a:gd name="connsiteY2" fmla="*/ 2461847 h 6869723"/>
              <a:gd name="connsiteX3" fmla="*/ 6869723 w 7598187"/>
              <a:gd name="connsiteY3" fmla="*/ 2719755 h 6869723"/>
              <a:gd name="connsiteX4" fmla="*/ 6672064 w 7598187"/>
              <a:gd name="connsiteY4" fmla="*/ 6869723 h 6869723"/>
              <a:gd name="connsiteX5" fmla="*/ 0 w 7598187"/>
              <a:gd name="connsiteY5" fmla="*/ 6869723 h 6869723"/>
              <a:gd name="connsiteX6" fmla="*/ 0 w 7598187"/>
              <a:gd name="connsiteY6" fmla="*/ 11723 h 6869723"/>
              <a:gd name="connsiteX0" fmla="*/ 0 w 7598187"/>
              <a:gd name="connsiteY0" fmla="*/ 11723 h 6869723"/>
              <a:gd name="connsiteX1" fmla="*/ 7598187 w 7598187"/>
              <a:gd name="connsiteY1" fmla="*/ 0 h 6869723"/>
              <a:gd name="connsiteX2" fmla="*/ 7244862 w 7598187"/>
              <a:gd name="connsiteY2" fmla="*/ 3329355 h 6869723"/>
              <a:gd name="connsiteX3" fmla="*/ 6869723 w 7598187"/>
              <a:gd name="connsiteY3" fmla="*/ 2719755 h 6869723"/>
              <a:gd name="connsiteX4" fmla="*/ 6672064 w 7598187"/>
              <a:gd name="connsiteY4" fmla="*/ 6869723 h 6869723"/>
              <a:gd name="connsiteX5" fmla="*/ 0 w 7598187"/>
              <a:gd name="connsiteY5" fmla="*/ 6869723 h 6869723"/>
              <a:gd name="connsiteX6" fmla="*/ 0 w 7598187"/>
              <a:gd name="connsiteY6" fmla="*/ 11723 h 6869723"/>
              <a:gd name="connsiteX0" fmla="*/ 0 w 7598187"/>
              <a:gd name="connsiteY0" fmla="*/ 11723 h 6869723"/>
              <a:gd name="connsiteX1" fmla="*/ 7598187 w 7598187"/>
              <a:gd name="connsiteY1" fmla="*/ 0 h 6869723"/>
              <a:gd name="connsiteX2" fmla="*/ 7244862 w 7598187"/>
              <a:gd name="connsiteY2" fmla="*/ 3329355 h 6869723"/>
              <a:gd name="connsiteX3" fmla="*/ 6881446 w 7598187"/>
              <a:gd name="connsiteY3" fmla="*/ 3352801 h 6869723"/>
              <a:gd name="connsiteX4" fmla="*/ 6672064 w 7598187"/>
              <a:gd name="connsiteY4" fmla="*/ 6869723 h 6869723"/>
              <a:gd name="connsiteX5" fmla="*/ 0 w 7598187"/>
              <a:gd name="connsiteY5" fmla="*/ 6869723 h 6869723"/>
              <a:gd name="connsiteX6" fmla="*/ 0 w 7598187"/>
              <a:gd name="connsiteY6" fmla="*/ 11723 h 6869723"/>
              <a:gd name="connsiteX0" fmla="*/ 0 w 7598187"/>
              <a:gd name="connsiteY0" fmla="*/ 11723 h 6881446"/>
              <a:gd name="connsiteX1" fmla="*/ 7598187 w 7598187"/>
              <a:gd name="connsiteY1" fmla="*/ 0 h 6881446"/>
              <a:gd name="connsiteX2" fmla="*/ 7244862 w 7598187"/>
              <a:gd name="connsiteY2" fmla="*/ 3329355 h 6881446"/>
              <a:gd name="connsiteX3" fmla="*/ 6881446 w 7598187"/>
              <a:gd name="connsiteY3" fmla="*/ 3352801 h 6881446"/>
              <a:gd name="connsiteX4" fmla="*/ 5218402 w 7598187"/>
              <a:gd name="connsiteY4" fmla="*/ 6881446 h 6881446"/>
              <a:gd name="connsiteX5" fmla="*/ 0 w 7598187"/>
              <a:gd name="connsiteY5" fmla="*/ 6869723 h 6881446"/>
              <a:gd name="connsiteX6" fmla="*/ 0 w 7598187"/>
              <a:gd name="connsiteY6" fmla="*/ 11723 h 6881446"/>
              <a:gd name="connsiteX0" fmla="*/ 0 w 7598187"/>
              <a:gd name="connsiteY0" fmla="*/ 11723 h 6881446"/>
              <a:gd name="connsiteX1" fmla="*/ 7598187 w 7598187"/>
              <a:gd name="connsiteY1" fmla="*/ 0 h 6881446"/>
              <a:gd name="connsiteX2" fmla="*/ 7244862 w 7598187"/>
              <a:gd name="connsiteY2" fmla="*/ 3329355 h 6881446"/>
              <a:gd name="connsiteX3" fmla="*/ 6260123 w 7598187"/>
              <a:gd name="connsiteY3" fmla="*/ 3598986 h 6881446"/>
              <a:gd name="connsiteX4" fmla="*/ 5218402 w 7598187"/>
              <a:gd name="connsiteY4" fmla="*/ 6881446 h 6881446"/>
              <a:gd name="connsiteX5" fmla="*/ 0 w 7598187"/>
              <a:gd name="connsiteY5" fmla="*/ 6869723 h 6881446"/>
              <a:gd name="connsiteX6" fmla="*/ 0 w 7598187"/>
              <a:gd name="connsiteY6" fmla="*/ 11723 h 6881446"/>
              <a:gd name="connsiteX0" fmla="*/ 0 w 7598187"/>
              <a:gd name="connsiteY0" fmla="*/ 11723 h 6881446"/>
              <a:gd name="connsiteX1" fmla="*/ 7598187 w 7598187"/>
              <a:gd name="connsiteY1" fmla="*/ 0 h 6881446"/>
              <a:gd name="connsiteX2" fmla="*/ 6529755 w 7598187"/>
              <a:gd name="connsiteY2" fmla="*/ 3915509 h 6881446"/>
              <a:gd name="connsiteX3" fmla="*/ 6260123 w 7598187"/>
              <a:gd name="connsiteY3" fmla="*/ 3598986 h 6881446"/>
              <a:gd name="connsiteX4" fmla="*/ 5218402 w 7598187"/>
              <a:gd name="connsiteY4" fmla="*/ 6881446 h 6881446"/>
              <a:gd name="connsiteX5" fmla="*/ 0 w 7598187"/>
              <a:gd name="connsiteY5" fmla="*/ 6869723 h 6881446"/>
              <a:gd name="connsiteX6" fmla="*/ 0 w 7598187"/>
              <a:gd name="connsiteY6" fmla="*/ 11723 h 6881446"/>
              <a:gd name="connsiteX0" fmla="*/ 0 w 7398895"/>
              <a:gd name="connsiteY0" fmla="*/ 0 h 6869723"/>
              <a:gd name="connsiteX1" fmla="*/ 7398895 w 7398895"/>
              <a:gd name="connsiteY1" fmla="*/ 0 h 6869723"/>
              <a:gd name="connsiteX2" fmla="*/ 6529755 w 7398895"/>
              <a:gd name="connsiteY2" fmla="*/ 3903786 h 6869723"/>
              <a:gd name="connsiteX3" fmla="*/ 6260123 w 7398895"/>
              <a:gd name="connsiteY3" fmla="*/ 3587263 h 6869723"/>
              <a:gd name="connsiteX4" fmla="*/ 5218402 w 7398895"/>
              <a:gd name="connsiteY4" fmla="*/ 6869723 h 6869723"/>
              <a:gd name="connsiteX5" fmla="*/ 0 w 7398895"/>
              <a:gd name="connsiteY5" fmla="*/ 6858000 h 6869723"/>
              <a:gd name="connsiteX6" fmla="*/ 0 w 7398895"/>
              <a:gd name="connsiteY6" fmla="*/ 0 h 6869723"/>
              <a:gd name="connsiteX0" fmla="*/ 0 w 7398895"/>
              <a:gd name="connsiteY0" fmla="*/ 0 h 6858000"/>
              <a:gd name="connsiteX1" fmla="*/ 7398895 w 7398895"/>
              <a:gd name="connsiteY1" fmla="*/ 0 h 6858000"/>
              <a:gd name="connsiteX2" fmla="*/ 6529755 w 7398895"/>
              <a:gd name="connsiteY2" fmla="*/ 3903786 h 6858000"/>
              <a:gd name="connsiteX3" fmla="*/ 6260123 w 7398895"/>
              <a:gd name="connsiteY3" fmla="*/ 3587263 h 6858000"/>
              <a:gd name="connsiteX4" fmla="*/ 5476310 w 7398895"/>
              <a:gd name="connsiteY4" fmla="*/ 6846277 h 6858000"/>
              <a:gd name="connsiteX5" fmla="*/ 0 w 7398895"/>
              <a:gd name="connsiteY5" fmla="*/ 6858000 h 6858000"/>
              <a:gd name="connsiteX6" fmla="*/ 0 w 7398895"/>
              <a:gd name="connsiteY6" fmla="*/ 0 h 6858000"/>
              <a:gd name="connsiteX0" fmla="*/ 0 w 7516126"/>
              <a:gd name="connsiteY0" fmla="*/ 0 h 6858000"/>
              <a:gd name="connsiteX1" fmla="*/ 7516126 w 7516126"/>
              <a:gd name="connsiteY1" fmla="*/ 11723 h 6858000"/>
              <a:gd name="connsiteX2" fmla="*/ 6529755 w 7516126"/>
              <a:gd name="connsiteY2" fmla="*/ 3903786 h 6858000"/>
              <a:gd name="connsiteX3" fmla="*/ 6260123 w 7516126"/>
              <a:gd name="connsiteY3" fmla="*/ 3587263 h 6858000"/>
              <a:gd name="connsiteX4" fmla="*/ 5476310 w 7516126"/>
              <a:gd name="connsiteY4" fmla="*/ 6846277 h 6858000"/>
              <a:gd name="connsiteX5" fmla="*/ 0 w 7516126"/>
              <a:gd name="connsiteY5" fmla="*/ 6858000 h 6858000"/>
              <a:gd name="connsiteX6" fmla="*/ 0 w 7516126"/>
              <a:gd name="connsiteY6" fmla="*/ 0 h 6858000"/>
              <a:gd name="connsiteX0" fmla="*/ 0 w 7389126"/>
              <a:gd name="connsiteY0" fmla="*/ 0 h 6858000"/>
              <a:gd name="connsiteX1" fmla="*/ 7389126 w 7389126"/>
              <a:gd name="connsiteY1" fmla="*/ 11723 h 6858000"/>
              <a:gd name="connsiteX2" fmla="*/ 6529755 w 7389126"/>
              <a:gd name="connsiteY2" fmla="*/ 3903786 h 6858000"/>
              <a:gd name="connsiteX3" fmla="*/ 6260123 w 7389126"/>
              <a:gd name="connsiteY3" fmla="*/ 3587263 h 6858000"/>
              <a:gd name="connsiteX4" fmla="*/ 5476310 w 7389126"/>
              <a:gd name="connsiteY4" fmla="*/ 6846277 h 6858000"/>
              <a:gd name="connsiteX5" fmla="*/ 0 w 7389126"/>
              <a:gd name="connsiteY5" fmla="*/ 6858000 h 6858000"/>
              <a:gd name="connsiteX6" fmla="*/ 0 w 7389126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9126" h="6858000">
                <a:moveTo>
                  <a:pt x="0" y="0"/>
                </a:moveTo>
                <a:lnTo>
                  <a:pt x="7389126" y="11723"/>
                </a:lnTo>
                <a:lnTo>
                  <a:pt x="6529755" y="3903786"/>
                </a:lnTo>
                <a:lnTo>
                  <a:pt x="6260123" y="3587263"/>
                </a:lnTo>
                <a:lnTo>
                  <a:pt x="5476310" y="684627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>
                <a:alpha val="1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N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85163" y="5073650"/>
            <a:ext cx="2813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JCB 3CX   &amp;   CAT 426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918200"/>
            <a:ext cx="12192000" cy="40481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4795912" y="5935663"/>
            <a:ext cx="2600176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</a:t>
            </a:r>
            <a:endParaRPr lang="en-I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05" name="Group 5"/>
          <p:cNvGrpSpPr>
            <a:grpSpLocks/>
          </p:cNvGrpSpPr>
          <p:nvPr/>
        </p:nvGrpSpPr>
        <p:grpSpPr bwMode="auto">
          <a:xfrm>
            <a:off x="1919288" y="5132388"/>
            <a:ext cx="2149475" cy="250825"/>
            <a:chOff x="1919536" y="5131719"/>
            <a:chExt cx="2148833" cy="252163"/>
          </a:xfrm>
        </p:grpSpPr>
        <p:pic>
          <p:nvPicPr>
            <p:cNvPr id="4107" name="Picture 1" descr="I:\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536" y="5131719"/>
              <a:ext cx="1313227" cy="25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51" b="7777"/>
            <a:stretch>
              <a:fillRect/>
            </a:stretch>
          </p:blipFill>
          <p:spPr bwMode="auto">
            <a:xfrm>
              <a:off x="3255187" y="5174907"/>
              <a:ext cx="813182" cy="20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6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4375"/>
            <a:ext cx="5643563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13245" y="0"/>
            <a:ext cx="12192541" cy="6858000"/>
            <a:chOff x="13245" y="0"/>
            <a:chExt cx="12192739" cy="6858000"/>
          </a:xfrm>
        </p:grpSpPr>
        <p:grpSp>
          <p:nvGrpSpPr>
            <p:cNvPr id="1062" name="Group 18"/>
            <p:cNvGrpSpPr>
              <a:grpSpLocks/>
            </p:cNvGrpSpPr>
            <p:nvPr/>
          </p:nvGrpSpPr>
          <p:grpSpPr bwMode="auto">
            <a:xfrm>
              <a:off x="13245" y="0"/>
              <a:ext cx="12192739" cy="6858000"/>
              <a:chOff x="13245" y="0"/>
              <a:chExt cx="12192739" cy="6858000"/>
            </a:xfrm>
          </p:grpSpPr>
          <p:pic>
            <p:nvPicPr>
              <p:cNvPr id="1068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45" y="1785802"/>
                <a:ext cx="7773532" cy="4855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13984" y="0"/>
                <a:ext cx="12192000" cy="685800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alpha val="7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IN"/>
              </a:p>
            </p:txBody>
          </p:sp>
        </p:grp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789142" y="696913"/>
              <a:ext cx="2387639" cy="533400"/>
            </a:xfrm>
            <a:prstGeom prst="rect">
              <a:avLst/>
            </a:prstGeom>
          </p:spPr>
          <p:txBody>
            <a:bodyPr anchor="ctr"/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ru-RU" sz="2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ДВИГАТЕЛЬ</a:t>
              </a:r>
              <a:endPara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grpSp>
          <p:nvGrpSpPr>
            <p:cNvPr id="1064" name="Group 13"/>
            <p:cNvGrpSpPr>
              <a:grpSpLocks/>
            </p:cNvGrpSpPr>
            <p:nvPr/>
          </p:nvGrpSpPr>
          <p:grpSpPr bwMode="auto">
            <a:xfrm>
              <a:off x="13245" y="301775"/>
              <a:ext cx="12182128" cy="6556225"/>
              <a:chOff x="-3024883" y="358925"/>
              <a:chExt cx="12182128" cy="6556225"/>
            </a:xfrm>
          </p:grpSpPr>
          <p:pic>
            <p:nvPicPr>
              <p:cNvPr id="1066" name="Picture 1" descr="I:\Logo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4740" y="358925"/>
                <a:ext cx="1587384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3025428" y="6743700"/>
                <a:ext cx="12182673" cy="17145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eaLnBrk="1" hangingPunct="1">
                  <a:defRPr/>
                </a:pPr>
                <a:endParaRPr lang="en-IN" sz="1350"/>
              </a:p>
            </p:txBody>
          </p:sp>
        </p:grpSp>
        <p:graphicFrame>
          <p:nvGraphicFramePr>
            <p:cNvPr id="1026" name="Object 34"/>
            <p:cNvGraphicFramePr>
              <a:graphicFrameLocks noChangeAspect="1"/>
            </p:cNvGraphicFramePr>
            <p:nvPr/>
          </p:nvGraphicFramePr>
          <p:xfrm>
            <a:off x="79860" y="72119"/>
            <a:ext cx="1646312" cy="1722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CorelDRAW" r:id="rId5" imgW="960901" imgH="1004720" progId="CorelDraw.Graphic.18">
                    <p:embed/>
                  </p:oleObj>
                </mc:Choice>
                <mc:Fallback>
                  <p:oleObj name="CorelDRAW" r:id="rId5" imgW="960901" imgH="1004720" progId="CorelDraw.Graphic.18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60" y="72119"/>
                          <a:ext cx="1646312" cy="1722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 flipH="1">
              <a:off x="1919319" y="696913"/>
              <a:ext cx="1001093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-5160" y="2399934"/>
            <a:ext cx="12182128" cy="1165959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51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1" name="Rectangle 40"/>
          <p:cNvSpPr/>
          <p:nvPr/>
        </p:nvSpPr>
        <p:spPr>
          <a:xfrm>
            <a:off x="0" y="5080367"/>
            <a:ext cx="12182128" cy="1131389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51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>
          <a:xfrm>
            <a:off x="7923213" y="1776413"/>
            <a:ext cx="1233487" cy="404812"/>
          </a:xfrm>
        </p:spPr>
        <p:txBody>
          <a:bodyPr anchor="t"/>
          <a:lstStyle/>
          <a:p>
            <a:pPr eaLnBrk="1" hangingPunct="1"/>
            <a:r>
              <a:rPr lang="en-US" altLang="en-US" sz="1800" smtClean="0">
                <a:latin typeface="Arial" charset="0"/>
                <a:cs typeface="Arial" charset="0"/>
              </a:rPr>
              <a:t>JCB 3CX</a:t>
            </a:r>
            <a:endParaRPr lang="en-IN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1035" name="Content Placeholder 3"/>
          <p:cNvSpPr>
            <a:spLocks noGrp="1"/>
          </p:cNvSpPr>
          <p:nvPr>
            <p:ph sz="half" idx="2"/>
          </p:nvPr>
        </p:nvSpPr>
        <p:spPr>
          <a:xfrm>
            <a:off x="7373815" y="2603500"/>
            <a:ext cx="2393950" cy="3608256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r>
              <a:rPr lang="ru-RU" altLang="en-US" sz="1600" dirty="0" smtClean="0">
                <a:latin typeface="Arial" charset="0"/>
                <a:cs typeface="Arial" charset="0"/>
              </a:rPr>
              <a:t>Дизельный двигатель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JCB 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92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HP</a:t>
            </a:r>
            <a:endParaRPr lang="en-IN" altLang="en-US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ru-RU" altLang="en-US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r>
              <a:rPr lang="ru-RU" altLang="en-US" sz="1600" dirty="0" smtClean="0">
                <a:latin typeface="Arial" charset="0"/>
                <a:cs typeface="Arial" charset="0"/>
              </a:rPr>
              <a:t>Крутящий момент</a:t>
            </a: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400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Nm </a:t>
            </a:r>
            <a:endParaRPr lang="ru-RU" altLang="en-US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r>
              <a:rPr lang="en-US" altLang="en-US" sz="1600" dirty="0" smtClean="0">
                <a:latin typeface="Arial" charset="0"/>
                <a:cs typeface="Arial" charset="0"/>
              </a:rPr>
              <a:t>@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1400 </a:t>
            </a:r>
            <a:r>
              <a:rPr lang="ru-RU" altLang="en-US" sz="1600" dirty="0" smtClean="0">
                <a:latin typeface="Arial" charset="0"/>
                <a:cs typeface="Arial" charset="0"/>
              </a:rPr>
              <a:t>об/мин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r>
              <a:rPr lang="ru-RU" altLang="en-US" sz="1600" dirty="0" smtClean="0">
                <a:latin typeface="Arial" charset="0"/>
                <a:cs typeface="Arial" charset="0"/>
              </a:rPr>
              <a:t>Синхронно-челночная </a:t>
            </a:r>
            <a:r>
              <a:rPr lang="ru-RU" altLang="en-US" sz="1600" dirty="0">
                <a:latin typeface="Arial" charset="0"/>
                <a:cs typeface="Arial" charset="0"/>
              </a:rPr>
              <a:t>трансмиссия </a:t>
            </a:r>
            <a:r>
              <a:rPr lang="en-US" altLang="en-US" sz="1600" dirty="0">
                <a:latin typeface="Arial" charset="0"/>
                <a:cs typeface="Arial" charset="0"/>
              </a:rPr>
              <a:t>JCB</a:t>
            </a:r>
            <a:endParaRPr lang="en-US" altLang="en-US" sz="1600" dirty="0" smtClean="0">
              <a:latin typeface="Arial" charset="0"/>
              <a:cs typeface="Arial" charset="0"/>
            </a:endParaRPr>
          </a:p>
        </p:txBody>
      </p:sp>
      <p:sp>
        <p:nvSpPr>
          <p:cNvPr id="10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7768" y="1774825"/>
            <a:ext cx="2889250" cy="406400"/>
          </a:xfrm>
        </p:spPr>
        <p:txBody>
          <a:bodyPr anchor="t"/>
          <a:lstStyle/>
          <a:p>
            <a:pPr eaLnBrk="1" hangingPunct="1"/>
            <a:r>
              <a:rPr lang="ru-RU" altLang="en-US" sz="1800" dirty="0" smtClean="0">
                <a:latin typeface="Arial" charset="0"/>
                <a:cs typeface="Arial" charset="0"/>
              </a:rPr>
              <a:t>ПРЕИМУЩЕСТВА </a:t>
            </a:r>
            <a:r>
              <a:rPr lang="en-IN" altLang="en-US" sz="1800" dirty="0" smtClean="0">
                <a:latin typeface="Arial" charset="0"/>
                <a:cs typeface="Arial" charset="0"/>
              </a:rPr>
              <a:t>BULL</a:t>
            </a:r>
            <a:endParaRPr lang="en-IN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1037" name="Content Placeholder 5"/>
          <p:cNvSpPr>
            <a:spLocks noGrp="1"/>
          </p:cNvSpPr>
          <p:nvPr>
            <p:ph sz="quarter" idx="4"/>
          </p:nvPr>
        </p:nvSpPr>
        <p:spPr>
          <a:xfrm>
            <a:off x="3987800" y="2252663"/>
            <a:ext cx="3116312" cy="4267200"/>
          </a:xfrm>
        </p:spPr>
        <p:txBody>
          <a:bodyPr/>
          <a:lstStyle/>
          <a:p>
            <a:pPr marL="0" indent="0" eaLnBrk="1" hangingPunct="1">
              <a:buClr>
                <a:srgbClr val="00B05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r>
              <a:rPr lang="en-US" altLang="en-US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~8% </a:t>
            </a:r>
            <a:r>
              <a:rPr lang="ru-RU" altLang="en-US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б</a:t>
            </a:r>
            <a:r>
              <a:rPr lang="ru-RU" altLang="en-US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ольше </a:t>
            </a:r>
            <a:r>
              <a:rPr lang="ru-RU" altLang="en-US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мощности </a:t>
            </a:r>
            <a:r>
              <a:rPr lang="ru-RU" altLang="en-US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двигателя, </a:t>
            </a:r>
            <a:r>
              <a:rPr lang="ru-RU" altLang="en-US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обеспечивает дополнительную </a:t>
            </a:r>
            <a:r>
              <a:rPr lang="ru-RU" altLang="en-US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мощность </a:t>
            </a:r>
            <a:r>
              <a:rPr lang="ru-RU" altLang="en-US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для тяжелых </a:t>
            </a:r>
            <a:r>
              <a:rPr lang="ru-RU" altLang="en-US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задач</a:t>
            </a:r>
            <a:endParaRPr lang="en-US" altLang="en-US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Font typeface="Arial" charset="0"/>
              <a:buNone/>
            </a:pPr>
            <a:endParaRPr lang="en-US" altLang="en-US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r>
              <a:rPr lang="en-US" altLang="en-US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~3% </a:t>
            </a:r>
            <a:r>
              <a:rPr lang="ru-RU" altLang="en-US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больший крутящий момент позволяет погрузчику легче </a:t>
            </a:r>
            <a:r>
              <a:rPr lang="ru-RU" altLang="en-US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преодолевать крутые </a:t>
            </a:r>
            <a:r>
              <a:rPr lang="ru-RU" altLang="en-US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подъемы</a:t>
            </a:r>
          </a:p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endParaRPr lang="en-US" altLang="en-US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r>
              <a:rPr lang="ru-RU" altLang="en-US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Более популярная и проверенная трансмиссия для длительной и безотказной </a:t>
            </a:r>
            <a:r>
              <a:rPr lang="ru-RU" altLang="en-US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работы</a:t>
            </a:r>
            <a:endParaRPr lang="en-US" altLang="en-US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038" name="Text Placeholder 4"/>
          <p:cNvSpPr txBox="1">
            <a:spLocks/>
          </p:cNvSpPr>
          <p:nvPr/>
        </p:nvSpPr>
        <p:spPr bwMode="auto">
          <a:xfrm>
            <a:off x="10344150" y="1784350"/>
            <a:ext cx="157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/>
              <a:t>CAT 426</a:t>
            </a:r>
            <a:endParaRPr lang="en-IN" altLang="en-US" b="1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1025525" y="2535238"/>
            <a:ext cx="23241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Дизельный двигатель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Perkins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Крутящий момент </a:t>
            </a: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 Nm</a:t>
            </a:r>
            <a:endParaRPr lang="ru-RU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1400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об/мин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Трансмиссия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ZF Power Shift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B050"/>
              </a:buClr>
              <a:defRPr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0" name="Content Placeholder 3"/>
          <p:cNvSpPr txBox="1">
            <a:spLocks/>
          </p:cNvSpPr>
          <p:nvPr/>
        </p:nvSpPr>
        <p:spPr bwMode="auto">
          <a:xfrm>
            <a:off x="10149681" y="2590800"/>
            <a:ext cx="2023269" cy="34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altLang="en-US" sz="1600" dirty="0"/>
              <a:t>Дизельный двигатель </a:t>
            </a:r>
            <a:r>
              <a:rPr lang="ru-RU" altLang="en-US" sz="1600" dirty="0" smtClean="0"/>
              <a:t> </a:t>
            </a:r>
            <a:r>
              <a:rPr lang="en-US" altLang="en-US" sz="1600" dirty="0" smtClean="0"/>
              <a:t>CAT</a:t>
            </a:r>
            <a:endParaRPr lang="ru-RU" altLang="en-US" sz="1600" dirty="0" smtClean="0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en-US" altLang="en-US" sz="1600" dirty="0" smtClean="0"/>
              <a:t> </a:t>
            </a:r>
            <a:r>
              <a:rPr lang="en-US" altLang="en-US" sz="1600" b="1" dirty="0">
                <a:solidFill>
                  <a:srgbClr val="FF0000"/>
                </a:solidFill>
              </a:rPr>
              <a:t>93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HP</a:t>
            </a: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IN" altLang="en-US" sz="1600" dirty="0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altLang="en-US" sz="1600" dirty="0"/>
              <a:t>Крутящий момент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en-US" altLang="en-US" sz="1600" b="1" dirty="0" smtClean="0">
                <a:solidFill>
                  <a:srgbClr val="FF0000"/>
                </a:solidFill>
              </a:rPr>
              <a:t>394 </a:t>
            </a:r>
            <a:r>
              <a:rPr lang="en-US" altLang="en-US" sz="1600" b="1" dirty="0">
                <a:solidFill>
                  <a:srgbClr val="FF0000"/>
                </a:solidFill>
              </a:rPr>
              <a:t>Nm  </a:t>
            </a:r>
            <a:endParaRPr lang="ru-RU" altLang="en-US" sz="16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en-US" altLang="en-US" sz="1600" dirty="0" smtClean="0"/>
              <a:t>@ </a:t>
            </a:r>
            <a:r>
              <a:rPr lang="en-US" altLang="en-US" sz="1600" dirty="0"/>
              <a:t>1400 </a:t>
            </a:r>
            <a:r>
              <a:rPr lang="ru-RU" altLang="en-US" sz="1600" dirty="0" smtClean="0"/>
              <a:t>об/мин</a:t>
            </a: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altLang="en-US" sz="1600" dirty="0" smtClean="0"/>
              <a:t>Трансмиссия </a:t>
            </a:r>
            <a:r>
              <a:rPr lang="en-US" altLang="en-US" sz="1600" dirty="0" smtClean="0"/>
              <a:t>CAT</a:t>
            </a:r>
            <a:endParaRPr lang="en-US" altLang="en-US" sz="1600" dirty="0"/>
          </a:p>
        </p:txBody>
      </p:sp>
      <p:grpSp>
        <p:nvGrpSpPr>
          <p:cNvPr id="1041" name="Group 27"/>
          <p:cNvGrpSpPr>
            <a:grpSpLocks/>
          </p:cNvGrpSpPr>
          <p:nvPr/>
        </p:nvGrpSpPr>
        <p:grpSpPr bwMode="auto">
          <a:xfrm>
            <a:off x="3828951" y="811213"/>
            <a:ext cx="250825" cy="304800"/>
            <a:chOff x="105360" y="740048"/>
            <a:chExt cx="250474" cy="304800"/>
          </a:xfrm>
        </p:grpSpPr>
        <p:sp>
          <p:nvSpPr>
            <p:cNvPr id="29" name="Parallelogram 2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3647" y="740048"/>
              <a:ext cx="152187" cy="304800"/>
            </a:xfrm>
            <a:prstGeom prst="parallelogram">
              <a:avLst>
                <a:gd name="adj" fmla="val 5441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0" name="Parallelogram 2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5360" y="740048"/>
              <a:ext cx="152187" cy="304800"/>
            </a:xfrm>
            <a:prstGeom prst="parallelogram">
              <a:avLst>
                <a:gd name="adj" fmla="val 54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</p:grpSp>
      <p:grpSp>
        <p:nvGrpSpPr>
          <p:cNvPr id="1042" name="Group 30"/>
          <p:cNvGrpSpPr>
            <a:grpSpLocks/>
          </p:cNvGrpSpPr>
          <p:nvPr/>
        </p:nvGrpSpPr>
        <p:grpSpPr bwMode="auto">
          <a:xfrm>
            <a:off x="1209675" y="1781175"/>
            <a:ext cx="2149475" cy="252413"/>
            <a:chOff x="1919536" y="5131719"/>
            <a:chExt cx="2148833" cy="252163"/>
          </a:xfrm>
        </p:grpSpPr>
        <p:pic>
          <p:nvPicPr>
            <p:cNvPr id="1058" name="Picture 1" descr="I:\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536" y="5131719"/>
              <a:ext cx="1313227" cy="25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51" b="7777"/>
            <a:stretch>
              <a:fillRect/>
            </a:stretch>
          </p:blipFill>
          <p:spPr bwMode="auto">
            <a:xfrm>
              <a:off x="3255187" y="5174907"/>
              <a:ext cx="813182" cy="20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3" name="Picture 2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8"/>
          <a:stretch>
            <a:fillRect/>
          </a:stretch>
        </p:blipFill>
        <p:spPr bwMode="auto">
          <a:xfrm>
            <a:off x="811213" y="2603500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34" descr="Tick Sign Element. Green Check Mark Icon Isolated On White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23354" r="22949" b="23145"/>
          <a:stretch>
            <a:fillRect/>
          </a:stretch>
        </p:blipFill>
        <p:spPr bwMode="auto">
          <a:xfrm>
            <a:off x="3709988" y="2603500"/>
            <a:ext cx="301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8"/>
          <a:stretch>
            <a:fillRect/>
          </a:stretch>
        </p:blipFill>
        <p:spPr bwMode="auto">
          <a:xfrm>
            <a:off x="811213" y="3960813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36" descr="Tick Sign Element. Green Check Mark Icon Isolated On White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23354" r="22949" b="23145"/>
          <a:stretch>
            <a:fillRect/>
          </a:stretch>
        </p:blipFill>
        <p:spPr bwMode="auto">
          <a:xfrm>
            <a:off x="3709988" y="3921051"/>
            <a:ext cx="3016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8"/>
          <a:stretch>
            <a:fillRect/>
          </a:stretch>
        </p:blipFill>
        <p:spPr bwMode="auto">
          <a:xfrm>
            <a:off x="811213" y="5318125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38" descr="Tick Sign Element. Green Check Mark Icon Isolated On White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23354" r="22949" b="23145"/>
          <a:stretch>
            <a:fillRect/>
          </a:stretch>
        </p:blipFill>
        <p:spPr bwMode="auto">
          <a:xfrm>
            <a:off x="3709988" y="5445224"/>
            <a:ext cx="301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7140625" y="2636912"/>
            <a:ext cx="215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14" descr="Thumbsup Icon #71177 - Free Icons Librar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t="23839" r="1305" b="12119"/>
          <a:stretch>
            <a:fillRect/>
          </a:stretch>
        </p:blipFill>
        <p:spPr bwMode="auto">
          <a:xfrm>
            <a:off x="7535863" y="1843088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7123162" y="3933056"/>
            <a:ext cx="215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7104112" y="5589240"/>
            <a:ext cx="215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9912548" y="2736850"/>
            <a:ext cx="215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14" descr="Thumbsup Icon #71177 - Free Icons Librar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t="23839" r="1305" b="12119"/>
          <a:stretch>
            <a:fillRect/>
          </a:stretch>
        </p:blipFill>
        <p:spPr bwMode="auto">
          <a:xfrm>
            <a:off x="9966325" y="1852613"/>
            <a:ext cx="366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9895085" y="4170363"/>
            <a:ext cx="215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9877623" y="5517232"/>
            <a:ext cx="215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4" descr="Thumbsup Icon #71177 - Free Icons Libra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0522" b="34442"/>
          <a:stretch>
            <a:fillRect/>
          </a:stretch>
        </p:blipFill>
        <p:spPr bwMode="auto">
          <a:xfrm>
            <a:off x="735013" y="1647825"/>
            <a:ext cx="3984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0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55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5" y="1785802"/>
              <a:ext cx="7773532" cy="485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alpha val="78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5160" y="2611438"/>
            <a:ext cx="12182128" cy="1774825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51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126" name="Content Placeholder 3"/>
          <p:cNvSpPr>
            <a:spLocks noGrp="1"/>
          </p:cNvSpPr>
          <p:nvPr>
            <p:ph sz="half" idx="2"/>
          </p:nvPr>
        </p:nvSpPr>
        <p:spPr>
          <a:xfrm>
            <a:off x="7699375" y="2205038"/>
            <a:ext cx="1865313" cy="3962400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FF0000"/>
              </a:buClr>
              <a:buSzPct val="150000"/>
              <a:buNone/>
            </a:pPr>
            <a:r>
              <a:rPr lang="ru-RU" altLang="en-US" sz="1600" dirty="0"/>
              <a:t>Масса</a:t>
            </a:r>
            <a:r>
              <a:rPr lang="en-US" altLang="en-US" sz="1600" dirty="0"/>
              <a:t>: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7800 </a:t>
            </a:r>
            <a:r>
              <a:rPr lang="ru-RU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кг</a:t>
            </a:r>
            <a:endParaRPr lang="en-US" altLang="en-US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ru-RU" altLang="en-US" sz="1600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ru-RU" altLang="en-US" sz="1600" dirty="0"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r>
              <a:rPr lang="en-US" altLang="en-US" sz="1600" dirty="0" smtClean="0">
                <a:latin typeface="Arial" charset="0"/>
                <a:cs typeface="Arial" charset="0"/>
              </a:rPr>
              <a:t>Pump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flow @ 2200 </a:t>
            </a:r>
            <a:r>
              <a:rPr lang="ru-RU" altLang="en-US" sz="1600" dirty="0" smtClean="0">
                <a:latin typeface="Arial" charset="0"/>
                <a:cs typeface="Arial" charset="0"/>
              </a:rPr>
              <a:t>об/мин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143 </a:t>
            </a:r>
            <a:r>
              <a:rPr lang="ru-RU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л/мин</a:t>
            </a:r>
            <a:endParaRPr lang="en-US" altLang="en-US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127" name="Content Placeholder 5"/>
          <p:cNvSpPr>
            <a:spLocks noGrp="1"/>
          </p:cNvSpPr>
          <p:nvPr>
            <p:ph sz="quarter" idx="4"/>
          </p:nvPr>
        </p:nvSpPr>
        <p:spPr>
          <a:xfrm>
            <a:off x="4198938" y="2205038"/>
            <a:ext cx="2997200" cy="4114800"/>
          </a:xfrm>
        </p:spPr>
        <p:txBody>
          <a:bodyPr/>
          <a:lstStyle/>
          <a:p>
            <a:pPr marL="0" indent="0" eaLnBrk="1" hangingPunct="1">
              <a:buClr>
                <a:srgbClr val="00B05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r>
              <a:rPr lang="ru-RU" altLang="en-US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Больший вес обеспечивает лучшее сцепление шин с дорогой и предотвращает проскальзывание, в результате улучшаются бульдозерные работы, профилирование и работы по проходке в тяжелых условиях.</a:t>
            </a:r>
            <a:endParaRPr lang="en-US" altLang="en-US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Font typeface="Arial" charset="0"/>
              <a:buNone/>
            </a:pPr>
            <a:endParaRPr lang="en-US" altLang="en-US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r>
              <a:rPr lang="ru-RU" altLang="en-US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Более </a:t>
            </a:r>
            <a:r>
              <a:rPr lang="ru-RU" altLang="en-US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мощный </a:t>
            </a:r>
            <a:r>
              <a:rPr lang="ru-RU" altLang="en-US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насос обеспечивает быстрый рабочий цикл</a:t>
            </a:r>
            <a:endParaRPr lang="en-US" altLang="en-US" sz="2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Font typeface="Arial" charset="0"/>
              <a:buNone/>
            </a:pPr>
            <a:endParaRPr lang="en-US" altLang="en-US" sz="2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Font typeface="Arial" charset="0"/>
              <a:buNone/>
            </a:pP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Font typeface="Arial" charset="0"/>
              <a:buNone/>
            </a:pPr>
            <a:endParaRPr lang="en-IN" alt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5128" name="Content Placeholder 5"/>
          <p:cNvSpPr txBox="1">
            <a:spLocks/>
          </p:cNvSpPr>
          <p:nvPr/>
        </p:nvSpPr>
        <p:spPr bwMode="auto">
          <a:xfrm>
            <a:off x="1343472" y="2563813"/>
            <a:ext cx="2311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ru-RU" altLang="en-US" sz="1600" dirty="0" smtClean="0"/>
              <a:t>Масса</a:t>
            </a:r>
            <a:r>
              <a:rPr lang="en-US" altLang="en-US" sz="1600" dirty="0" smtClean="0"/>
              <a:t>: </a:t>
            </a:r>
            <a:r>
              <a:rPr lang="en-US" altLang="en-US" sz="1600" b="1" dirty="0">
                <a:solidFill>
                  <a:srgbClr val="00B050"/>
                </a:solidFill>
              </a:rPr>
              <a:t>8200 </a:t>
            </a:r>
            <a:r>
              <a:rPr lang="ru-RU" altLang="en-US" sz="1600" b="1" dirty="0" smtClean="0">
                <a:solidFill>
                  <a:srgbClr val="00B050"/>
                </a:solidFill>
              </a:rPr>
              <a:t>кг</a:t>
            </a:r>
            <a:endParaRPr lang="en-US" altLang="en-US" sz="1600" b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ru-RU" altLang="en-US" sz="1600" dirty="0" smtClean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ru-RU" altLang="en-US" sz="16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ru-RU" altLang="en-US" sz="1600" dirty="0" smtClean="0"/>
              <a:t>Производительность насоса </a:t>
            </a:r>
            <a:r>
              <a:rPr lang="en-US" altLang="en-US" sz="1600" dirty="0" smtClean="0"/>
              <a:t>@ </a:t>
            </a:r>
            <a:r>
              <a:rPr lang="en-US" altLang="en-US" sz="1600" dirty="0"/>
              <a:t>2200 </a:t>
            </a:r>
            <a:r>
              <a:rPr lang="ru-RU" altLang="en-US" sz="1600" dirty="0" smtClean="0"/>
              <a:t>об/мин</a:t>
            </a:r>
            <a:r>
              <a:rPr lang="en-US" altLang="en-US" sz="1600" dirty="0" smtClean="0"/>
              <a:t> </a:t>
            </a:r>
            <a:r>
              <a:rPr lang="en-US" altLang="en-US" sz="1600" b="1" dirty="0">
                <a:solidFill>
                  <a:srgbClr val="00B050"/>
                </a:solidFill>
              </a:rPr>
              <a:t>145 </a:t>
            </a:r>
            <a:r>
              <a:rPr lang="ru-RU" altLang="en-US" sz="1600" b="1" dirty="0" smtClean="0">
                <a:solidFill>
                  <a:srgbClr val="00B050"/>
                </a:solidFill>
              </a:rPr>
              <a:t>л/мин</a:t>
            </a:r>
            <a:endParaRPr lang="en-US" altLang="en-US" sz="1600" b="1" dirty="0">
              <a:solidFill>
                <a:srgbClr val="00B050"/>
              </a:solidFill>
            </a:endParaRPr>
          </a:p>
        </p:txBody>
      </p:sp>
      <p:sp>
        <p:nvSpPr>
          <p:cNvPr id="5129" name="Content Placeholder 3"/>
          <p:cNvSpPr txBox="1">
            <a:spLocks/>
          </p:cNvSpPr>
          <p:nvPr/>
        </p:nvSpPr>
        <p:spPr bwMode="auto">
          <a:xfrm>
            <a:off x="10098088" y="2205038"/>
            <a:ext cx="18653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dirty="0"/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altLang="en-US" sz="1600" dirty="0"/>
              <a:t>Масса</a:t>
            </a:r>
            <a:r>
              <a:rPr lang="en-US" altLang="en-US" sz="1600" dirty="0"/>
              <a:t>: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7990 </a:t>
            </a:r>
            <a:r>
              <a:rPr lang="ru-RU" altLang="en-US" sz="1600" b="1" dirty="0" smtClean="0">
                <a:solidFill>
                  <a:srgbClr val="FF0000"/>
                </a:solidFill>
              </a:rPr>
              <a:t>кг</a:t>
            </a:r>
            <a:endParaRPr lang="en-US" altLang="en-US" sz="1600" b="1" dirty="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dirty="0"/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dirty="0"/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dirty="0"/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dirty="0"/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dirty="0"/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ru-RU" altLang="en-US" sz="1600" dirty="0" smtClean="0"/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ru-RU" altLang="en-US" sz="1600" dirty="0"/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en-US" altLang="en-US" sz="1600" dirty="0" smtClean="0"/>
              <a:t>Pump </a:t>
            </a:r>
            <a:r>
              <a:rPr lang="en-US" altLang="en-US" sz="1600" dirty="0"/>
              <a:t>flow @ 2200 </a:t>
            </a:r>
            <a:r>
              <a:rPr lang="ru-RU" altLang="en-US" sz="1600" dirty="0" smtClean="0"/>
              <a:t>об/мин</a:t>
            </a:r>
            <a:r>
              <a:rPr lang="en-US" altLang="en-US" sz="1600" dirty="0" smtClean="0"/>
              <a:t>  </a:t>
            </a:r>
            <a:r>
              <a:rPr lang="en-US" altLang="en-US" sz="1600" b="1" dirty="0">
                <a:solidFill>
                  <a:srgbClr val="FF0000"/>
                </a:solidFill>
              </a:rPr>
              <a:t>132 </a:t>
            </a:r>
            <a:r>
              <a:rPr lang="ru-RU" altLang="en-US" sz="1600" b="1" dirty="0" smtClean="0">
                <a:solidFill>
                  <a:srgbClr val="FF0000"/>
                </a:solidFill>
              </a:rPr>
              <a:t>л/мин</a:t>
            </a:r>
            <a:endParaRPr lang="en-US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513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98475"/>
            <a:ext cx="1682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98650" y="735013"/>
            <a:ext cx="4908550" cy="468312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ВЕС И ГИДРАВЛИКА</a:t>
            </a: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5132" name="Group 13"/>
          <p:cNvGrpSpPr>
            <a:grpSpLocks/>
          </p:cNvGrpSpPr>
          <p:nvPr/>
        </p:nvGrpSpPr>
        <p:grpSpPr bwMode="auto">
          <a:xfrm>
            <a:off x="5231904" y="811213"/>
            <a:ext cx="250825" cy="304800"/>
            <a:chOff x="105360" y="740048"/>
            <a:chExt cx="250474" cy="304800"/>
          </a:xfrm>
        </p:grpSpPr>
        <p:sp>
          <p:nvSpPr>
            <p:cNvPr id="15" name="Parallelogram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3647" y="740048"/>
              <a:ext cx="152187" cy="304800"/>
            </a:xfrm>
            <a:prstGeom prst="parallelogram">
              <a:avLst>
                <a:gd name="adj" fmla="val 5441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16" name="Parallelogram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5360" y="740048"/>
              <a:ext cx="152187" cy="304800"/>
            </a:xfrm>
            <a:prstGeom prst="parallelogram">
              <a:avLst>
                <a:gd name="adj" fmla="val 54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</p:grp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0" y="301625"/>
            <a:ext cx="12182475" cy="6556375"/>
            <a:chOff x="-3038128" y="358925"/>
            <a:chExt cx="12182128" cy="6556225"/>
          </a:xfrm>
        </p:grpSpPr>
        <p:pic>
          <p:nvPicPr>
            <p:cNvPr id="5151" name="Picture 1" descr="I: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740" y="358925"/>
              <a:ext cx="1587384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3038128" y="6743704"/>
              <a:ext cx="12182128" cy="1714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en-IN" sz="1350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H="1">
            <a:off x="1981200" y="696913"/>
            <a:ext cx="9948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 Placeholder 2"/>
          <p:cNvSpPr>
            <a:spLocks noGrp="1"/>
          </p:cNvSpPr>
          <p:nvPr>
            <p:ph type="body" idx="1"/>
          </p:nvPr>
        </p:nvSpPr>
        <p:spPr>
          <a:xfrm>
            <a:off x="7861300" y="1776413"/>
            <a:ext cx="1235075" cy="404812"/>
          </a:xfrm>
        </p:spPr>
        <p:txBody>
          <a:bodyPr anchor="t"/>
          <a:lstStyle/>
          <a:p>
            <a:pPr eaLnBrk="1" hangingPunct="1"/>
            <a:r>
              <a:rPr lang="en-US" altLang="en-US" sz="1800" smtClean="0">
                <a:latin typeface="Arial" charset="0"/>
                <a:cs typeface="Arial" charset="0"/>
              </a:rPr>
              <a:t>JCB 3CX</a:t>
            </a:r>
            <a:endParaRPr lang="en-IN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51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5414" y="1774825"/>
            <a:ext cx="3160712" cy="406400"/>
          </a:xfrm>
        </p:spPr>
        <p:txBody>
          <a:bodyPr anchor="t"/>
          <a:lstStyle/>
          <a:p>
            <a:pPr eaLnBrk="1" hangingPunct="1"/>
            <a:r>
              <a:rPr lang="ru-RU" altLang="en-US" sz="1800" dirty="0" smtClean="0">
                <a:latin typeface="Arial" charset="0"/>
                <a:cs typeface="Arial" charset="0"/>
              </a:rPr>
              <a:t>ПРЕИМУЩЕСТВА </a:t>
            </a:r>
            <a:r>
              <a:rPr lang="en-IN" altLang="en-US" sz="1800" dirty="0" smtClean="0">
                <a:latin typeface="Arial" charset="0"/>
                <a:cs typeface="Arial" charset="0"/>
              </a:rPr>
              <a:t>BULL</a:t>
            </a:r>
            <a:endParaRPr lang="en-IN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5137" name="Text Placeholder 4"/>
          <p:cNvSpPr txBox="1">
            <a:spLocks/>
          </p:cNvSpPr>
          <p:nvPr/>
        </p:nvSpPr>
        <p:spPr bwMode="auto">
          <a:xfrm>
            <a:off x="10221913" y="1784350"/>
            <a:ext cx="157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/>
              <a:t>CAT 426</a:t>
            </a:r>
            <a:endParaRPr lang="en-IN" altLang="en-US" b="1"/>
          </a:p>
        </p:txBody>
      </p:sp>
      <p:grpSp>
        <p:nvGrpSpPr>
          <p:cNvPr id="5138" name="Group 29"/>
          <p:cNvGrpSpPr>
            <a:grpSpLocks/>
          </p:cNvGrpSpPr>
          <p:nvPr/>
        </p:nvGrpSpPr>
        <p:grpSpPr bwMode="auto">
          <a:xfrm>
            <a:off x="1082675" y="1781175"/>
            <a:ext cx="2147888" cy="252413"/>
            <a:chOff x="1919536" y="5131719"/>
            <a:chExt cx="2148833" cy="252163"/>
          </a:xfrm>
        </p:grpSpPr>
        <p:pic>
          <p:nvPicPr>
            <p:cNvPr id="5149" name="Picture 1" descr="I:\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536" y="5131719"/>
              <a:ext cx="1313227" cy="25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51" b="7777"/>
            <a:stretch>
              <a:fillRect/>
            </a:stretch>
          </p:blipFill>
          <p:spPr bwMode="auto">
            <a:xfrm>
              <a:off x="3255187" y="5174907"/>
              <a:ext cx="813182" cy="20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9" name="Picture 14" descr="Thumbsup Icon #71177 - Free Icons Libr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t="23839" r="1305" b="12119"/>
          <a:stretch>
            <a:fillRect/>
          </a:stretch>
        </p:blipFill>
        <p:spPr bwMode="auto">
          <a:xfrm>
            <a:off x="7475538" y="1843088"/>
            <a:ext cx="366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4" descr="Thumbsup Icon #71177 - Free Icons Libr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t="23839" r="1305" b="12119"/>
          <a:stretch>
            <a:fillRect/>
          </a:stretch>
        </p:blipFill>
        <p:spPr bwMode="auto">
          <a:xfrm>
            <a:off x="9842500" y="185261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8"/>
          <a:stretch>
            <a:fillRect/>
          </a:stretch>
        </p:blipFill>
        <p:spPr bwMode="auto">
          <a:xfrm>
            <a:off x="1077913" y="2879725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36" descr="Tick Sign Element. Green Check Mark Icon Isolated On White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23354" r="22949" b="23145"/>
          <a:stretch>
            <a:fillRect/>
          </a:stretch>
        </p:blipFill>
        <p:spPr bwMode="auto">
          <a:xfrm>
            <a:off x="3935413" y="2879725"/>
            <a:ext cx="301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7473950" y="2895600"/>
            <a:ext cx="215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9826625" y="2879725"/>
            <a:ext cx="215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8"/>
          <a:stretch>
            <a:fillRect/>
          </a:stretch>
        </p:blipFill>
        <p:spPr bwMode="auto">
          <a:xfrm>
            <a:off x="1057275" y="5250532"/>
            <a:ext cx="214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40" descr="Tick Sign Element. Green Check Mark Icon Isolated On White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23354" r="22949" b="23145"/>
          <a:stretch>
            <a:fillRect/>
          </a:stretch>
        </p:blipFill>
        <p:spPr bwMode="auto">
          <a:xfrm>
            <a:off x="3914775" y="5359623"/>
            <a:ext cx="3000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7451725" y="5318671"/>
            <a:ext cx="215900" cy="2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9804400" y="5301208"/>
            <a:ext cx="215900" cy="2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0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190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5" y="1785802"/>
              <a:ext cx="7773532" cy="485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alpha val="78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-5160" y="2348880"/>
            <a:ext cx="12182128" cy="1463058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51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3" name="Rectangle 42"/>
          <p:cNvSpPr/>
          <p:nvPr/>
        </p:nvSpPr>
        <p:spPr>
          <a:xfrm>
            <a:off x="-5160" y="4514856"/>
            <a:ext cx="12182128" cy="1002376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51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25662" y="735013"/>
            <a:ext cx="8722866" cy="468312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ЭКСПЛУАТАЦИОННАЯ ПРОИЗВОДИТЕЛЬНОСТЬ</a:t>
            </a: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154" name="Group 13"/>
          <p:cNvGrpSpPr>
            <a:grpSpLocks/>
          </p:cNvGrpSpPr>
          <p:nvPr/>
        </p:nvGrpSpPr>
        <p:grpSpPr bwMode="auto">
          <a:xfrm>
            <a:off x="9661599" y="811213"/>
            <a:ext cx="250825" cy="304800"/>
            <a:chOff x="105360" y="740048"/>
            <a:chExt cx="250474" cy="304800"/>
          </a:xfrm>
        </p:grpSpPr>
        <p:sp>
          <p:nvSpPr>
            <p:cNvPr id="15" name="Parallelogram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3647" y="740048"/>
              <a:ext cx="152187" cy="304800"/>
            </a:xfrm>
            <a:prstGeom prst="parallelogram">
              <a:avLst>
                <a:gd name="adj" fmla="val 5441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16" name="Parallelogram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5360" y="740048"/>
              <a:ext cx="152187" cy="304800"/>
            </a:xfrm>
            <a:prstGeom prst="parallelogram">
              <a:avLst>
                <a:gd name="adj" fmla="val 54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</p:grpSp>
      <p:grpSp>
        <p:nvGrpSpPr>
          <p:cNvPr id="6155" name="Group 13"/>
          <p:cNvGrpSpPr>
            <a:grpSpLocks/>
          </p:cNvGrpSpPr>
          <p:nvPr/>
        </p:nvGrpSpPr>
        <p:grpSpPr bwMode="auto">
          <a:xfrm>
            <a:off x="0" y="301625"/>
            <a:ext cx="12182475" cy="6556375"/>
            <a:chOff x="-3038128" y="358925"/>
            <a:chExt cx="12182128" cy="6556225"/>
          </a:xfrm>
        </p:grpSpPr>
        <p:pic>
          <p:nvPicPr>
            <p:cNvPr id="6186" name="Picture 1" descr="I: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740" y="358925"/>
              <a:ext cx="1587384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3038128" y="6743704"/>
              <a:ext cx="12182128" cy="1714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en-IN" sz="1350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H="1">
            <a:off x="2279650" y="696913"/>
            <a:ext cx="96504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Content Placeholder 3"/>
          <p:cNvSpPr>
            <a:spLocks noGrp="1"/>
          </p:cNvSpPr>
          <p:nvPr>
            <p:ph sz="half" idx="2"/>
          </p:nvPr>
        </p:nvSpPr>
        <p:spPr>
          <a:xfrm>
            <a:off x="7197726" y="2455863"/>
            <a:ext cx="2138634" cy="4357687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r>
              <a:rPr lang="ru-RU" sz="1400" dirty="0" err="1"/>
              <a:t>Вырывное</a:t>
            </a:r>
            <a:r>
              <a:rPr lang="ru-RU" sz="1400" dirty="0"/>
              <a:t> </a:t>
            </a:r>
            <a:r>
              <a:rPr lang="ru-RU" sz="1400" dirty="0" smtClean="0"/>
              <a:t>усилие</a:t>
            </a:r>
          </a:p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r>
              <a:rPr lang="ru-RU" sz="1400" dirty="0" smtClean="0"/>
              <a:t>ковша </a:t>
            </a:r>
            <a:r>
              <a:rPr lang="en-US" altLang="en-US" sz="1400" b="1" dirty="0" smtClean="0">
                <a:solidFill>
                  <a:srgbClr val="FF0000"/>
                </a:solidFill>
                <a:cs typeface="Arial" charset="0"/>
              </a:rPr>
              <a:t>6324 </a:t>
            </a:r>
            <a:r>
              <a:rPr lang="ru-RU" altLang="en-US" sz="1400" b="1" dirty="0" smtClean="0">
                <a:solidFill>
                  <a:srgbClr val="FF0000"/>
                </a:solidFill>
                <a:cs typeface="Arial" charset="0"/>
              </a:rPr>
              <a:t>кгс</a:t>
            </a:r>
            <a:endParaRPr lang="en-US" altLang="en-US" sz="1400" b="1" dirty="0" smtClean="0">
              <a:solidFill>
                <a:srgbClr val="FF0000"/>
              </a:solidFill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400" b="1" dirty="0" smtClean="0">
              <a:solidFill>
                <a:srgbClr val="FF0000"/>
              </a:solidFill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ru-RU" altLang="en-US" sz="1400" b="1" dirty="0" smtClean="0">
              <a:solidFill>
                <a:srgbClr val="FF0000"/>
              </a:solidFill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ru-RU" altLang="en-US" sz="1400" b="1" dirty="0" smtClean="0">
              <a:solidFill>
                <a:srgbClr val="FF0000"/>
              </a:solidFill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400" b="1" dirty="0" smtClean="0">
              <a:solidFill>
                <a:srgbClr val="FF0000"/>
              </a:solidFill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r>
              <a:rPr lang="ru-RU" altLang="en-US" sz="1400" dirty="0">
                <a:cs typeface="Arial" charset="0"/>
              </a:rPr>
              <a:t>Глубина </a:t>
            </a:r>
            <a:r>
              <a:rPr lang="ru-RU" altLang="en-US" sz="1400" dirty="0" smtClean="0">
                <a:cs typeface="Arial" charset="0"/>
              </a:rPr>
              <a:t>копания</a:t>
            </a:r>
          </a:p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r>
              <a:rPr lang="en-IN" altLang="en-US" sz="1400" b="1" dirty="0" smtClean="0">
                <a:solidFill>
                  <a:srgbClr val="FF0000"/>
                </a:solidFill>
                <a:cs typeface="Arial" charset="0"/>
              </a:rPr>
              <a:t>4.24 </a:t>
            </a:r>
            <a:r>
              <a:rPr lang="en-IN" altLang="en-US" sz="1400" b="1" dirty="0" smtClean="0">
                <a:solidFill>
                  <a:srgbClr val="FF0000"/>
                </a:solidFill>
                <a:cs typeface="Arial" charset="0"/>
              </a:rPr>
              <a:t>m</a:t>
            </a: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IN" altLang="en-US" sz="1400" b="1" dirty="0" smtClean="0">
              <a:solidFill>
                <a:srgbClr val="FF0000"/>
              </a:solidFill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r>
              <a:rPr lang="ru-RU" sz="1400" dirty="0" smtClean="0"/>
              <a:t>Высота </a:t>
            </a:r>
            <a:r>
              <a:rPr lang="ru-RU" sz="1400" dirty="0"/>
              <a:t>загрузки сверх бортов </a:t>
            </a:r>
            <a:r>
              <a:rPr lang="en-IN" altLang="en-US" sz="1400" b="1" dirty="0" smtClean="0">
                <a:solidFill>
                  <a:srgbClr val="FF0000"/>
                </a:solidFill>
                <a:cs typeface="Arial" charset="0"/>
              </a:rPr>
              <a:t>3.84 </a:t>
            </a:r>
            <a:r>
              <a:rPr lang="en-IN" altLang="en-US" sz="1400" b="1" dirty="0" smtClean="0">
                <a:solidFill>
                  <a:srgbClr val="FF0000"/>
                </a:solidFill>
                <a:cs typeface="Arial" charset="0"/>
              </a:rPr>
              <a:t>m</a:t>
            </a: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r>
              <a:rPr lang="en-IN" altLang="en-US" sz="1400" b="1" dirty="0" smtClean="0">
                <a:cs typeface="Arial" charset="0"/>
              </a:rPr>
              <a:t> </a:t>
            </a:r>
            <a:endParaRPr lang="ru-RU" altLang="en-US" sz="1400" b="1" dirty="0" smtClean="0"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IN" altLang="en-US" sz="1400" b="1" dirty="0" smtClean="0"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r>
              <a:rPr lang="ru-RU" altLang="en-US" sz="1400" dirty="0" smtClean="0"/>
              <a:t>Материал </a:t>
            </a:r>
            <a:r>
              <a:rPr lang="ru-RU" altLang="en-US" sz="1400" dirty="0"/>
              <a:t>ковша</a:t>
            </a:r>
            <a:r>
              <a:rPr lang="en-IN" altLang="en-US" sz="1400" dirty="0"/>
              <a:t>:</a:t>
            </a:r>
            <a:r>
              <a:rPr lang="en-IN" altLang="en-US" sz="1400" b="1" dirty="0">
                <a:solidFill>
                  <a:srgbClr val="00B050"/>
                </a:solidFill>
              </a:rPr>
              <a:t> </a:t>
            </a:r>
            <a:endParaRPr lang="ru-RU" altLang="en-US" sz="1400" b="1" dirty="0">
              <a:solidFill>
                <a:srgbClr val="00B050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r>
              <a:rPr lang="ru-RU" altLang="en-US" sz="1400" b="1" dirty="0" smtClean="0">
                <a:solidFill>
                  <a:srgbClr val="FF0000"/>
                </a:solidFill>
                <a:cs typeface="Arial" charset="0"/>
              </a:rPr>
              <a:t>чугун</a:t>
            </a:r>
            <a:endParaRPr lang="en-US" altLang="en-US" sz="1400" b="1" dirty="0" smtClean="0">
              <a:solidFill>
                <a:srgbClr val="FF0000"/>
              </a:solidFill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400" dirty="0" smtClean="0"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400" dirty="0" smtClean="0">
              <a:cs typeface="Arial" charset="0"/>
            </a:endParaRPr>
          </a:p>
        </p:txBody>
      </p:sp>
      <p:sp>
        <p:nvSpPr>
          <p:cNvPr id="6158" name="Content Placeholder 5"/>
          <p:cNvSpPr>
            <a:spLocks noGrp="1"/>
          </p:cNvSpPr>
          <p:nvPr>
            <p:ph sz="quarter" idx="4"/>
          </p:nvPr>
        </p:nvSpPr>
        <p:spPr>
          <a:xfrm>
            <a:off x="3371056" y="2498725"/>
            <a:ext cx="3283744" cy="4026619"/>
          </a:xfrm>
        </p:spPr>
        <p:txBody>
          <a:bodyPr/>
          <a:lstStyle/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На </a:t>
            </a:r>
            <a:r>
              <a:rPr lang="en-US" altLang="en-US" sz="1300" b="1" dirty="0">
                <a:solidFill>
                  <a:srgbClr val="0070C0"/>
                </a:solidFill>
                <a:cs typeface="Arial" charset="0"/>
              </a:rPr>
              <a:t>~ 9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% </a:t>
            </a: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большее </a:t>
            </a:r>
            <a:r>
              <a:rPr lang="ru-RU" altLang="en-US" sz="1300" b="1" dirty="0" err="1" smtClean="0">
                <a:solidFill>
                  <a:srgbClr val="0070C0"/>
                </a:solidFill>
                <a:cs typeface="Arial" charset="0"/>
              </a:rPr>
              <a:t>вырывное</a:t>
            </a: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 усилие ковша в сравнение с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JCB &amp; </a:t>
            </a: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и 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~20 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% </a:t>
            </a: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в сравнение с 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CAT </a:t>
            </a:r>
            <a:r>
              <a:rPr lang="ru-RU" altLang="en-US" sz="1300" b="1" dirty="0">
                <a:solidFill>
                  <a:srgbClr val="0070C0"/>
                </a:solidFill>
                <a:cs typeface="Arial" charset="0"/>
              </a:rPr>
              <a:t>сокращает время погрузки и обеспечивает высокую проникающую способность при выемке грунта на твердой </a:t>
            </a: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почве</a:t>
            </a:r>
          </a:p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endParaRPr lang="en-US" altLang="en-US" sz="1300" b="1" dirty="0" smtClean="0">
              <a:solidFill>
                <a:srgbClr val="0070C0"/>
              </a:solidFill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Font typeface="Arial" charset="0"/>
              <a:buNone/>
            </a:pP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~8% </a:t>
            </a: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большая глубина копания в сравнение с 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JCB </a:t>
            </a: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и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 ~12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% </a:t>
            </a: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с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CAT</a:t>
            </a:r>
          </a:p>
          <a:p>
            <a:pPr marL="0" indent="0" eaLnBrk="1" hangingPunct="1">
              <a:buClr>
                <a:srgbClr val="00B050"/>
              </a:buClr>
              <a:buSzPct val="150000"/>
              <a:buFont typeface="Arial" charset="0"/>
              <a:buNone/>
            </a:pPr>
            <a:endParaRPr lang="en-US" altLang="en-US" sz="1300" b="1" dirty="0" smtClean="0">
              <a:solidFill>
                <a:srgbClr val="0070C0"/>
              </a:solidFill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Font typeface="Arial" charset="0"/>
              <a:buNone/>
            </a:pP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На 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~8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% </a:t>
            </a: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большая высота загрузки в сравнение с 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JCB </a:t>
            </a: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и на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~ 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4% </a:t>
            </a: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в сравнение с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CAT </a:t>
            </a: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делает погрузочные работы легче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.</a:t>
            </a:r>
            <a:endParaRPr lang="en-US" altLang="en-US" sz="1300" b="1" dirty="0" smtClean="0">
              <a:solidFill>
                <a:srgbClr val="0070C0"/>
              </a:solidFill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Font typeface="Arial" charset="0"/>
              <a:buNone/>
            </a:pPr>
            <a:endParaRPr lang="en-US" altLang="en-US" sz="1300" b="1" dirty="0" smtClean="0">
              <a:solidFill>
                <a:srgbClr val="0070C0"/>
              </a:solidFill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endParaRPr lang="ru-RU" altLang="en-US" sz="1300" b="1" dirty="0" smtClean="0">
              <a:solidFill>
                <a:srgbClr val="0070C0"/>
              </a:solidFill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r>
              <a:rPr lang="ru-RU" altLang="en-US" sz="1300" b="1" dirty="0" smtClean="0">
                <a:solidFill>
                  <a:srgbClr val="0070C0"/>
                </a:solidFill>
                <a:cs typeface="Arial" charset="0"/>
              </a:rPr>
              <a:t>Твердая </a:t>
            </a:r>
            <a:r>
              <a:rPr lang="ru-RU" altLang="en-US" sz="1300" b="1" dirty="0">
                <a:solidFill>
                  <a:srgbClr val="0070C0"/>
                </a:solidFill>
                <a:cs typeface="Arial" charset="0"/>
              </a:rPr>
              <a:t>сталь обеспечивает большую прочность, долговечность и низкие эксплуатационные расходы</a:t>
            </a:r>
            <a:r>
              <a:rPr lang="en-US" altLang="en-US" sz="1300" b="1" dirty="0" smtClean="0">
                <a:solidFill>
                  <a:srgbClr val="0070C0"/>
                </a:solidFill>
                <a:cs typeface="Arial" charset="0"/>
              </a:rPr>
              <a:t>.</a:t>
            </a:r>
            <a:endParaRPr lang="en-US" altLang="en-US" sz="13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6159" name="Content Placeholder 5"/>
          <p:cNvSpPr txBox="1">
            <a:spLocks/>
          </p:cNvSpPr>
          <p:nvPr/>
        </p:nvSpPr>
        <p:spPr bwMode="auto">
          <a:xfrm>
            <a:off x="744538" y="2463800"/>
            <a:ext cx="21494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ru-RU" sz="1400" dirty="0" err="1">
                <a:latin typeface="+mn-lt"/>
              </a:rPr>
              <a:t>Вырывное</a:t>
            </a:r>
            <a:r>
              <a:rPr lang="ru-RU" sz="1400" dirty="0">
                <a:latin typeface="+mn-lt"/>
              </a:rPr>
              <a:t> усилие ковша </a:t>
            </a:r>
            <a:r>
              <a:rPr lang="en-US" altLang="en-US" sz="1400" b="1" dirty="0" smtClean="0">
                <a:solidFill>
                  <a:srgbClr val="00B050"/>
                </a:solidFill>
                <a:latin typeface="+mn-lt"/>
              </a:rPr>
              <a:t>6851 </a:t>
            </a:r>
            <a:r>
              <a:rPr lang="ru-RU" altLang="en-US" sz="1400" b="1" dirty="0" smtClean="0">
                <a:solidFill>
                  <a:srgbClr val="00B050"/>
                </a:solidFill>
                <a:latin typeface="+mn-lt"/>
              </a:rPr>
              <a:t>кгс</a:t>
            </a:r>
            <a:endParaRPr lang="en-US" altLang="en-US" sz="1400" b="1" dirty="0">
              <a:solidFill>
                <a:srgbClr val="00B05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400" b="1" dirty="0">
              <a:solidFill>
                <a:srgbClr val="00B05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400" b="1" dirty="0">
              <a:solidFill>
                <a:srgbClr val="00B05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ru-RU" altLang="en-US" sz="1400" b="1" dirty="0" smtClean="0">
              <a:solidFill>
                <a:srgbClr val="00B05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400" b="1" dirty="0">
              <a:solidFill>
                <a:srgbClr val="00B05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ru-RU" altLang="en-US" sz="1400" dirty="0">
                <a:latin typeface="+mn-lt"/>
              </a:rPr>
              <a:t>Глубина </a:t>
            </a:r>
            <a:r>
              <a:rPr lang="ru-RU" altLang="en-US" sz="1400" dirty="0" smtClean="0">
                <a:latin typeface="+mn-lt"/>
              </a:rPr>
              <a:t>копания</a:t>
            </a: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en-IN" altLang="en-US" sz="1400" b="1" dirty="0" smtClean="0">
                <a:solidFill>
                  <a:srgbClr val="00B050"/>
                </a:solidFill>
                <a:latin typeface="+mn-lt"/>
              </a:rPr>
              <a:t>4.6 </a:t>
            </a:r>
            <a:r>
              <a:rPr lang="en-IN" altLang="en-US" sz="1400" b="1" dirty="0">
                <a:solidFill>
                  <a:srgbClr val="00B050"/>
                </a:solidFill>
                <a:latin typeface="+mn-lt"/>
              </a:rPr>
              <a:t>m</a:t>
            </a: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IN" altLang="en-US" sz="1400" b="1" dirty="0">
              <a:solidFill>
                <a:srgbClr val="00B05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ru-RU" sz="1400" dirty="0" smtClean="0">
                <a:latin typeface="+mn-lt"/>
              </a:rPr>
              <a:t>Высота </a:t>
            </a:r>
            <a:r>
              <a:rPr lang="ru-RU" sz="1400" dirty="0">
                <a:latin typeface="+mn-lt"/>
              </a:rPr>
              <a:t>загрузки сверх бортов </a:t>
            </a:r>
            <a:r>
              <a:rPr lang="en-US" sz="1400" dirty="0" smtClean="0">
                <a:latin typeface="+mn-lt"/>
              </a:rPr>
              <a:t> </a:t>
            </a:r>
            <a:r>
              <a:rPr lang="en-IN" altLang="en-US" sz="1400" b="1" dirty="0" smtClean="0">
                <a:solidFill>
                  <a:srgbClr val="00B050"/>
                </a:solidFill>
                <a:latin typeface="+mn-lt"/>
              </a:rPr>
              <a:t>4.14 </a:t>
            </a:r>
            <a:r>
              <a:rPr lang="en-IN" altLang="en-US" sz="1400" b="1" dirty="0">
                <a:solidFill>
                  <a:srgbClr val="00B050"/>
                </a:solidFill>
                <a:latin typeface="+mn-lt"/>
              </a:rPr>
              <a:t>m</a:t>
            </a: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IN" altLang="en-US" sz="1400" b="1" dirty="0">
              <a:solidFill>
                <a:srgbClr val="00B05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ru-RU" altLang="en-US" sz="1400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ru-RU" altLang="en-US" sz="1400" dirty="0" smtClean="0">
                <a:latin typeface="+mn-lt"/>
              </a:rPr>
              <a:t>Материал ковша</a:t>
            </a:r>
            <a:r>
              <a:rPr lang="en-IN" altLang="en-US" sz="1400" dirty="0" smtClean="0">
                <a:latin typeface="+mn-lt"/>
              </a:rPr>
              <a:t>:</a:t>
            </a:r>
            <a:r>
              <a:rPr lang="en-IN" altLang="en-US" sz="1400" b="1" dirty="0" smtClean="0">
                <a:solidFill>
                  <a:srgbClr val="00B050"/>
                </a:solidFill>
                <a:latin typeface="+mn-lt"/>
              </a:rPr>
              <a:t> </a:t>
            </a:r>
            <a:endParaRPr lang="ru-RU" altLang="en-US" sz="1400" b="1" dirty="0" smtClean="0">
              <a:solidFill>
                <a:srgbClr val="00B05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ru-RU" altLang="en-US" sz="1400" b="1" dirty="0" smtClean="0">
                <a:solidFill>
                  <a:srgbClr val="00B050"/>
                </a:solidFill>
                <a:latin typeface="+mn-lt"/>
              </a:rPr>
              <a:t>твердая сталь</a:t>
            </a:r>
            <a:endParaRPr lang="en-US" altLang="en-US" sz="1400" b="1" dirty="0">
              <a:solidFill>
                <a:srgbClr val="00B05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4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4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4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4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</a:pPr>
            <a:endParaRPr lang="en-IN" altLang="en-US" sz="1400" dirty="0">
              <a:latin typeface="+mn-lt"/>
            </a:endParaRPr>
          </a:p>
        </p:txBody>
      </p:sp>
      <p:sp>
        <p:nvSpPr>
          <p:cNvPr id="6160" name="Content Placeholder 3"/>
          <p:cNvSpPr txBox="1">
            <a:spLocks/>
          </p:cNvSpPr>
          <p:nvPr/>
        </p:nvSpPr>
        <p:spPr bwMode="auto">
          <a:xfrm>
            <a:off x="9785350" y="2455863"/>
            <a:ext cx="2144713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sz="1400" dirty="0" err="1">
                <a:latin typeface="+mj-lt"/>
              </a:rPr>
              <a:t>Вырывное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усилие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sz="1400" dirty="0" smtClean="0">
                <a:latin typeface="+mj-lt"/>
              </a:rPr>
              <a:t>ковша </a:t>
            </a:r>
            <a:r>
              <a:rPr lang="en-US" altLang="en-US" sz="1400" b="1" dirty="0" smtClean="0">
                <a:solidFill>
                  <a:srgbClr val="FF0000"/>
                </a:solidFill>
                <a:latin typeface="+mj-lt"/>
              </a:rPr>
              <a:t>5722 </a:t>
            </a:r>
            <a:r>
              <a:rPr lang="ru-RU" altLang="en-US" sz="1400" b="1" dirty="0" smtClean="0">
                <a:solidFill>
                  <a:srgbClr val="FF0000"/>
                </a:solidFill>
                <a:latin typeface="+mj-lt"/>
              </a:rPr>
              <a:t>кгс</a:t>
            </a:r>
            <a:endParaRPr lang="en-US" altLang="en-US" sz="14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4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ru-RU" altLang="en-US" sz="1400" b="1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4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4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altLang="en-US" sz="1400" dirty="0">
                <a:latin typeface="+mj-lt"/>
              </a:rPr>
              <a:t>Глубина </a:t>
            </a:r>
            <a:r>
              <a:rPr lang="ru-RU" altLang="en-US" sz="1400" dirty="0" smtClean="0">
                <a:latin typeface="+mj-lt"/>
              </a:rPr>
              <a:t>копания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altLang="en-US" sz="1400" dirty="0" smtClean="0">
                <a:latin typeface="+mj-lt"/>
              </a:rPr>
              <a:t> </a:t>
            </a:r>
            <a:r>
              <a:rPr lang="en-IN" altLang="en-US" sz="1400" b="1" dirty="0" smtClean="0">
                <a:solidFill>
                  <a:srgbClr val="FF0000"/>
                </a:solidFill>
                <a:latin typeface="+mj-lt"/>
              </a:rPr>
              <a:t>4.11m</a:t>
            </a:r>
            <a:endParaRPr lang="en-IN" altLang="en-US" sz="14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ru-RU" altLang="en-US" sz="1400" b="1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sz="1400" dirty="0" smtClean="0">
                <a:latin typeface="+mj-lt"/>
              </a:rPr>
              <a:t>Высота </a:t>
            </a:r>
            <a:r>
              <a:rPr lang="ru-RU" sz="1400" dirty="0">
                <a:latin typeface="+mj-lt"/>
              </a:rPr>
              <a:t>загрузки сверх бортов </a:t>
            </a:r>
            <a:r>
              <a:rPr lang="en-IN" altLang="en-US" sz="1400" b="1" dirty="0" smtClean="0">
                <a:solidFill>
                  <a:srgbClr val="FF0000"/>
                </a:solidFill>
                <a:latin typeface="+mj-lt"/>
              </a:rPr>
              <a:t>4.0m</a:t>
            </a:r>
            <a:endParaRPr lang="en-IN" altLang="en-US" sz="14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ru-RU" altLang="en-US" sz="1400" b="1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IN" altLang="en-US" sz="14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altLang="en-US" sz="1400" dirty="0" smtClean="0">
                <a:latin typeface="+mj-lt"/>
              </a:rPr>
              <a:t>Материал </a:t>
            </a:r>
            <a:r>
              <a:rPr lang="ru-RU" altLang="en-US" sz="1400" dirty="0">
                <a:latin typeface="+mj-lt"/>
              </a:rPr>
              <a:t>ковша</a:t>
            </a:r>
            <a:r>
              <a:rPr lang="en-IN" altLang="en-US" sz="1400" dirty="0">
                <a:latin typeface="+mj-lt"/>
              </a:rPr>
              <a:t>:</a:t>
            </a:r>
            <a:r>
              <a:rPr lang="en-IN" altLang="en-US" sz="1400" b="1" dirty="0">
                <a:solidFill>
                  <a:srgbClr val="00B050"/>
                </a:solidFill>
                <a:latin typeface="+mj-lt"/>
              </a:rPr>
              <a:t> </a:t>
            </a:r>
            <a:endParaRPr lang="ru-RU" altLang="en-US" sz="1400" b="1" dirty="0">
              <a:solidFill>
                <a:srgbClr val="00B05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altLang="en-US" sz="1400" b="1" dirty="0" smtClean="0">
                <a:solidFill>
                  <a:srgbClr val="FF0000"/>
                </a:solidFill>
                <a:latin typeface="+mj-lt"/>
              </a:rPr>
              <a:t>чугун</a:t>
            </a:r>
            <a:endParaRPr lang="en-IN" altLang="en-US" sz="14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400" dirty="0">
              <a:latin typeface="+mj-lt"/>
            </a:endParaRPr>
          </a:p>
        </p:txBody>
      </p:sp>
      <p:sp>
        <p:nvSpPr>
          <p:cNvPr id="6161" name="Text Placeholder 2"/>
          <p:cNvSpPr>
            <a:spLocks noGrp="1"/>
          </p:cNvSpPr>
          <p:nvPr>
            <p:ph type="body" idx="1"/>
          </p:nvPr>
        </p:nvSpPr>
        <p:spPr>
          <a:xfrm>
            <a:off x="7310438" y="1878013"/>
            <a:ext cx="1233487" cy="406400"/>
          </a:xfrm>
        </p:spPr>
        <p:txBody>
          <a:bodyPr anchor="t"/>
          <a:lstStyle/>
          <a:p>
            <a:pPr eaLnBrk="1" hangingPunct="1"/>
            <a:r>
              <a:rPr lang="en-US" altLang="en-US" sz="1800" smtClean="0">
                <a:latin typeface="Arial" charset="0"/>
                <a:cs typeface="Arial" charset="0"/>
              </a:rPr>
              <a:t>JCB 3CX</a:t>
            </a:r>
            <a:endParaRPr lang="en-IN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616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8188" y="1881188"/>
            <a:ext cx="3430587" cy="406400"/>
          </a:xfrm>
        </p:spPr>
        <p:txBody>
          <a:bodyPr anchor="t"/>
          <a:lstStyle/>
          <a:p>
            <a:pPr eaLnBrk="1" hangingPunct="1"/>
            <a:r>
              <a:rPr lang="ru-RU" altLang="en-US" sz="1800" dirty="0" smtClean="0">
                <a:latin typeface="Arial" charset="0"/>
                <a:cs typeface="Arial" charset="0"/>
              </a:rPr>
              <a:t>ПРЕИМУЩЕСТВА </a:t>
            </a:r>
            <a:r>
              <a:rPr lang="en-IN" altLang="en-US" sz="1800" dirty="0" smtClean="0">
                <a:latin typeface="Arial" charset="0"/>
                <a:cs typeface="Arial" charset="0"/>
              </a:rPr>
              <a:t>OF BULL</a:t>
            </a:r>
            <a:endParaRPr lang="en-IN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6163" name="Text Placeholder 4"/>
          <p:cNvSpPr txBox="1">
            <a:spLocks/>
          </p:cNvSpPr>
          <p:nvPr/>
        </p:nvSpPr>
        <p:spPr bwMode="auto">
          <a:xfrm>
            <a:off x="9925050" y="1890713"/>
            <a:ext cx="157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/>
              <a:t>CAT 426</a:t>
            </a:r>
            <a:endParaRPr lang="en-IN" altLang="en-US" b="1"/>
          </a:p>
        </p:txBody>
      </p:sp>
      <p:grpSp>
        <p:nvGrpSpPr>
          <p:cNvPr id="6164" name="Group 28"/>
          <p:cNvGrpSpPr>
            <a:grpSpLocks/>
          </p:cNvGrpSpPr>
          <p:nvPr/>
        </p:nvGrpSpPr>
        <p:grpSpPr bwMode="auto">
          <a:xfrm>
            <a:off x="744538" y="1889125"/>
            <a:ext cx="2149475" cy="250825"/>
            <a:chOff x="1919536" y="5131719"/>
            <a:chExt cx="2148833" cy="252163"/>
          </a:xfrm>
        </p:grpSpPr>
        <p:pic>
          <p:nvPicPr>
            <p:cNvPr id="6184" name="Picture 1" descr="I: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536" y="5131719"/>
              <a:ext cx="1313227" cy="25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51" b="7777"/>
            <a:stretch>
              <a:fillRect/>
            </a:stretch>
          </p:blipFill>
          <p:spPr bwMode="auto">
            <a:xfrm>
              <a:off x="3255187" y="5174907"/>
              <a:ext cx="813182" cy="20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65" name="Picture 14" descr="Thumbsup Icon #71177 - Free Icons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t="23839" r="1305" b="12119"/>
          <a:stretch>
            <a:fillRect/>
          </a:stretch>
        </p:blipFill>
        <p:spPr bwMode="auto">
          <a:xfrm>
            <a:off x="6923088" y="1946275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14" descr="Thumbsup Icon #71177 - Free Icons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t="23839" r="1305" b="12119"/>
          <a:stretch>
            <a:fillRect/>
          </a:stretch>
        </p:blipFill>
        <p:spPr bwMode="auto">
          <a:xfrm>
            <a:off x="9547225" y="1960563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6981825" y="2532063"/>
            <a:ext cx="214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8"/>
          <a:stretch>
            <a:fillRect/>
          </a:stretch>
        </p:blipFill>
        <p:spPr bwMode="auto">
          <a:xfrm>
            <a:off x="550863" y="2532063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34" descr="Tick Sign Element. Green Check Mark Icon Isolated On White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23354" r="22949" b="23145"/>
          <a:stretch>
            <a:fillRect/>
          </a:stretch>
        </p:blipFill>
        <p:spPr bwMode="auto">
          <a:xfrm>
            <a:off x="2999656" y="2532063"/>
            <a:ext cx="3000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8"/>
          <a:stretch>
            <a:fillRect/>
          </a:stretch>
        </p:blipFill>
        <p:spPr bwMode="auto">
          <a:xfrm>
            <a:off x="550863" y="4005064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34" descr="Tick Sign Element. Green Check Mark Icon Isolated On White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23354" r="22949" b="23145"/>
          <a:stretch>
            <a:fillRect/>
          </a:stretch>
        </p:blipFill>
        <p:spPr bwMode="auto">
          <a:xfrm>
            <a:off x="2999656" y="4005064"/>
            <a:ext cx="3000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8"/>
          <a:stretch>
            <a:fillRect/>
          </a:stretch>
        </p:blipFill>
        <p:spPr bwMode="auto">
          <a:xfrm>
            <a:off x="550863" y="4725144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4" descr="Tick Sign Element. Green Check Mark Icon Isolated On White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23354" r="22949" b="23145"/>
          <a:stretch>
            <a:fillRect/>
          </a:stretch>
        </p:blipFill>
        <p:spPr bwMode="auto">
          <a:xfrm>
            <a:off x="2999656" y="4725144"/>
            <a:ext cx="3000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2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8"/>
          <a:stretch>
            <a:fillRect/>
          </a:stretch>
        </p:blipFill>
        <p:spPr bwMode="auto">
          <a:xfrm>
            <a:off x="550863" y="5754588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4" descr="Tick Sign Element. Green Check Mark Icon Isolated On White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23354" r="22949" b="23145"/>
          <a:stretch>
            <a:fillRect/>
          </a:stretch>
        </p:blipFill>
        <p:spPr bwMode="auto">
          <a:xfrm>
            <a:off x="2999656" y="5791671"/>
            <a:ext cx="3000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6981825" y="4098404"/>
            <a:ext cx="214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6981825" y="4803775"/>
            <a:ext cx="214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6981825" y="5826596"/>
            <a:ext cx="214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9571038" y="2552700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9571038" y="4098404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9571038" y="4824413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9571038" y="5826596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17399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210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5" y="1785802"/>
              <a:ext cx="7773532" cy="485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alpha val="78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-5160" y="2268576"/>
            <a:ext cx="12182128" cy="1165959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51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9" name="Rectangle 38"/>
          <p:cNvSpPr/>
          <p:nvPr/>
        </p:nvSpPr>
        <p:spPr>
          <a:xfrm>
            <a:off x="-5160" y="5148768"/>
            <a:ext cx="12182128" cy="1543538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51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03338" y="755650"/>
            <a:ext cx="8760618" cy="4683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ПРОИЗВОДИТЕЛЬНОСТЬ ПОГРУЗЧИКА</a:t>
            </a: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178" name="Group 14"/>
          <p:cNvGrpSpPr>
            <a:grpSpLocks/>
          </p:cNvGrpSpPr>
          <p:nvPr/>
        </p:nvGrpSpPr>
        <p:grpSpPr bwMode="auto">
          <a:xfrm>
            <a:off x="7537107" y="811213"/>
            <a:ext cx="249238" cy="304800"/>
            <a:chOff x="105360" y="740048"/>
            <a:chExt cx="250474" cy="304800"/>
          </a:xfrm>
        </p:grpSpPr>
        <p:sp>
          <p:nvSpPr>
            <p:cNvPr id="16" name="Parallelogram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2678" y="740048"/>
              <a:ext cx="153156" cy="304800"/>
            </a:xfrm>
            <a:prstGeom prst="parallelogram">
              <a:avLst>
                <a:gd name="adj" fmla="val 5441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17" name="Parallelogram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5360" y="740048"/>
              <a:ext cx="153156" cy="304800"/>
            </a:xfrm>
            <a:prstGeom prst="parallelogram">
              <a:avLst>
                <a:gd name="adj" fmla="val 54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</p:grpSp>
      <p:grpSp>
        <p:nvGrpSpPr>
          <p:cNvPr id="7179" name="Group 13"/>
          <p:cNvGrpSpPr>
            <a:grpSpLocks/>
          </p:cNvGrpSpPr>
          <p:nvPr/>
        </p:nvGrpSpPr>
        <p:grpSpPr bwMode="auto">
          <a:xfrm>
            <a:off x="0" y="301625"/>
            <a:ext cx="12182475" cy="6556375"/>
            <a:chOff x="-3038128" y="358925"/>
            <a:chExt cx="12182128" cy="6556225"/>
          </a:xfrm>
        </p:grpSpPr>
        <p:pic>
          <p:nvPicPr>
            <p:cNvPr id="7206" name="Picture 1" descr="I: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740" y="358925"/>
              <a:ext cx="1587384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3038128" y="6743704"/>
              <a:ext cx="12182128" cy="1714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en-IN" sz="1350"/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>
            <a:off x="1458913" y="696913"/>
            <a:ext cx="104711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Content Placeholder 3"/>
          <p:cNvSpPr>
            <a:spLocks noGrp="1"/>
          </p:cNvSpPr>
          <p:nvPr>
            <p:ph sz="half" idx="2"/>
          </p:nvPr>
        </p:nvSpPr>
        <p:spPr>
          <a:xfrm>
            <a:off x="7588250" y="2332038"/>
            <a:ext cx="2079625" cy="4073525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r>
              <a:rPr lang="ru-RU" sz="1600" dirty="0"/>
              <a:t>Высота выгрузки </a:t>
            </a:r>
            <a:r>
              <a:rPr lang="ru-RU" sz="1600" dirty="0" smtClean="0"/>
              <a:t> </a:t>
            </a:r>
            <a:r>
              <a:rPr lang="en-IN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2.74 </a:t>
            </a:r>
            <a:r>
              <a:rPr lang="ru-RU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м</a:t>
            </a:r>
            <a:endParaRPr lang="en-IN" altLang="en-US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r>
              <a:rPr lang="ru-RU" sz="1600" dirty="0" smtClean="0"/>
              <a:t>Запрокидывание </a:t>
            </a:r>
            <a:r>
              <a:rPr lang="ru-RU" sz="1600" dirty="0"/>
              <a:t>на уровне </a:t>
            </a:r>
            <a:r>
              <a:rPr lang="ru-RU" sz="1600" dirty="0" smtClean="0"/>
              <a:t>земли</a:t>
            </a:r>
          </a:p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r>
              <a:rPr lang="en-IN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45 </a:t>
            </a:r>
            <a:r>
              <a:rPr lang="ru-RU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градусов</a:t>
            </a:r>
            <a:endParaRPr lang="en-IN" altLang="en-US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endParaRPr lang="ru-RU" sz="1600" dirty="0" smtClean="0"/>
          </a:p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r>
              <a:rPr lang="ru-RU" sz="1600" dirty="0" smtClean="0"/>
              <a:t>Усилие </a:t>
            </a:r>
            <a:r>
              <a:rPr lang="ru-RU" sz="1600" dirty="0"/>
              <a:t>врезания ковша в </a:t>
            </a:r>
            <a:r>
              <a:rPr lang="ru-RU" sz="1600" dirty="0" smtClean="0"/>
              <a:t>грунт</a:t>
            </a:r>
          </a:p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6170 </a:t>
            </a:r>
            <a:r>
              <a:rPr lang="ru-RU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кгс</a:t>
            </a:r>
            <a:endParaRPr lang="en-US" altLang="en-US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182" name="Content Placeholder 5"/>
          <p:cNvSpPr>
            <a:spLocks noGrp="1"/>
          </p:cNvSpPr>
          <p:nvPr>
            <p:ph sz="quarter" idx="4"/>
          </p:nvPr>
        </p:nvSpPr>
        <p:spPr>
          <a:xfrm>
            <a:off x="3878262" y="2336800"/>
            <a:ext cx="3081833" cy="4521200"/>
          </a:xfrm>
        </p:spPr>
        <p:txBody>
          <a:bodyPr/>
          <a:lstStyle/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Большая на </a:t>
            </a:r>
            <a:r>
              <a:rPr lang="en-IN" altLang="en-US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~8%</a:t>
            </a: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altLang="en-US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в</a:t>
            </a: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ысота </a:t>
            </a:r>
            <a:r>
              <a:rPr lang="ru-RU" altLang="en-US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разгрузки </a:t>
            </a: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по </a:t>
            </a:r>
            <a:r>
              <a:rPr lang="ru-RU" altLang="en-US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сравнению с JCB и CAT обеспечивает простую погрузку без ударов </a:t>
            </a: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по кузову самосвала</a:t>
            </a:r>
            <a:endParaRPr lang="en-IN" altLang="en-US" sz="1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Font typeface="Arial" charset="0"/>
              <a:buNone/>
            </a:pPr>
            <a:endParaRPr lang="en-IN" altLang="en-US" sz="1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Запрокидывание ковша на </a:t>
            </a:r>
            <a:r>
              <a:rPr lang="en-IN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~9</a:t>
            </a:r>
            <a:r>
              <a:rPr lang="en-IN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% </a:t>
            </a: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больше, чем у</a:t>
            </a:r>
            <a:r>
              <a:rPr lang="en-IN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IN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JCB </a:t>
            </a: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и на</a:t>
            </a:r>
            <a:r>
              <a:rPr lang="en-IN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IN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~29% </a:t>
            </a: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больше, чем у</a:t>
            </a:r>
            <a:r>
              <a:rPr lang="en-IN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CAT</a:t>
            </a: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endParaRPr lang="en-IN" altLang="en-US" sz="1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Font typeface="Arial" charset="0"/>
              <a:buNone/>
            </a:pPr>
            <a:endParaRPr lang="en-IN" altLang="en-US" sz="1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SzPct val="150000"/>
              <a:buNone/>
            </a:pP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Усилие врезания ковша в </a:t>
            </a:r>
            <a:r>
              <a:rPr lang="ru-RU" altLang="en-US" sz="14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грун</a:t>
            </a: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на </a:t>
            </a:r>
            <a:r>
              <a:rPr lang="en-US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42</a:t>
            </a:r>
            <a:r>
              <a:rPr lang="en-US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% </a:t>
            </a: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больше, чем у </a:t>
            </a:r>
            <a:r>
              <a:rPr lang="en-US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JCB</a:t>
            </a: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и на</a:t>
            </a:r>
            <a:r>
              <a:rPr lang="en-US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61% </a:t>
            </a: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больше, чем у </a:t>
            </a:r>
            <a:r>
              <a:rPr lang="en-US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CAT </a:t>
            </a:r>
            <a:r>
              <a:rPr lang="ru-RU" altLang="en-US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обеспечивает исключительную способность к отрыву, занимает меньше времени на загрузку с низким расходом </a:t>
            </a:r>
            <a:r>
              <a:rPr lang="ru-RU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топлива</a:t>
            </a:r>
            <a:r>
              <a:rPr lang="en-US" altLang="en-US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B050"/>
              </a:buClr>
              <a:buFont typeface="Arial" charset="0"/>
              <a:buNone/>
            </a:pPr>
            <a:endParaRPr lang="en-IN" alt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7183" name="Content Placeholder 5"/>
          <p:cNvSpPr txBox="1">
            <a:spLocks/>
          </p:cNvSpPr>
          <p:nvPr/>
        </p:nvSpPr>
        <p:spPr bwMode="auto">
          <a:xfrm>
            <a:off x="1200150" y="2332037"/>
            <a:ext cx="220027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ru-RU" sz="1600" dirty="0"/>
              <a:t>Высота выгрузки</a:t>
            </a:r>
            <a:r>
              <a:rPr lang="en-IN" altLang="en-US" sz="1600" dirty="0" smtClean="0"/>
              <a:t> </a:t>
            </a:r>
            <a:r>
              <a:rPr lang="en-IN" altLang="en-US" sz="1600" b="1" dirty="0">
                <a:solidFill>
                  <a:srgbClr val="00B050"/>
                </a:solidFill>
              </a:rPr>
              <a:t>2.96 </a:t>
            </a:r>
            <a:r>
              <a:rPr lang="ru-RU" altLang="en-US" sz="1600" b="1" dirty="0" smtClean="0">
                <a:solidFill>
                  <a:srgbClr val="00B050"/>
                </a:solidFill>
              </a:rPr>
              <a:t>м</a:t>
            </a:r>
            <a:endParaRPr lang="en-IN" altLang="en-US" sz="1600" b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600" b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600" b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600" b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ru-RU" sz="1600" dirty="0" smtClean="0"/>
              <a:t>Запрокидывание </a:t>
            </a:r>
            <a:r>
              <a:rPr lang="ru-RU" sz="1600" dirty="0"/>
              <a:t>на уровне земли </a:t>
            </a:r>
            <a:endParaRPr lang="ru-RU" sz="1600" dirty="0" smtClean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en-IN" altLang="en-US" sz="1600" b="1" dirty="0" smtClean="0">
                <a:solidFill>
                  <a:srgbClr val="00B050"/>
                </a:solidFill>
              </a:rPr>
              <a:t>49 </a:t>
            </a:r>
            <a:r>
              <a:rPr lang="ru-RU" altLang="en-US" sz="1600" b="1" dirty="0" smtClean="0">
                <a:solidFill>
                  <a:srgbClr val="00B050"/>
                </a:solidFill>
              </a:rPr>
              <a:t>градусов</a:t>
            </a:r>
            <a:endParaRPr lang="en-IN" altLang="en-US" sz="1600" b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ru-RU" sz="1600" dirty="0" smtClean="0"/>
              <a:t>Усилие врезания </a:t>
            </a:r>
            <a:r>
              <a:rPr lang="ru-RU" sz="1600" dirty="0"/>
              <a:t>ковша</a:t>
            </a:r>
            <a:r>
              <a:rPr lang="ru-RU" sz="1600" dirty="0" smtClean="0"/>
              <a:t> </a:t>
            </a:r>
            <a:r>
              <a:rPr lang="ru-RU" sz="1600" dirty="0"/>
              <a:t>в грунт </a:t>
            </a:r>
            <a:r>
              <a:rPr lang="en-US" altLang="en-US" sz="1600" b="1" dirty="0" smtClean="0">
                <a:solidFill>
                  <a:srgbClr val="00B050"/>
                </a:solidFill>
              </a:rPr>
              <a:t>8793</a:t>
            </a:r>
            <a:r>
              <a:rPr lang="ru-RU" altLang="en-US" sz="1600" b="1" dirty="0" smtClean="0">
                <a:solidFill>
                  <a:srgbClr val="00B050"/>
                </a:solidFill>
              </a:rPr>
              <a:t>кгс</a:t>
            </a:r>
            <a:endParaRPr lang="en-US" altLang="en-US" sz="20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20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20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</a:pPr>
            <a:endParaRPr lang="en-IN" altLang="en-US" sz="2000" dirty="0"/>
          </a:p>
        </p:txBody>
      </p:sp>
      <p:sp>
        <p:nvSpPr>
          <p:cNvPr id="7184" name="Content Placeholder 3"/>
          <p:cNvSpPr txBox="1">
            <a:spLocks/>
          </p:cNvSpPr>
          <p:nvPr/>
        </p:nvSpPr>
        <p:spPr bwMode="auto">
          <a:xfrm>
            <a:off x="10218738" y="2319338"/>
            <a:ext cx="1973262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sz="1600" dirty="0"/>
              <a:t>Высота выгрузки </a:t>
            </a:r>
            <a:r>
              <a:rPr lang="en-IN" altLang="en-US" sz="1600" b="1" dirty="0" smtClean="0">
                <a:solidFill>
                  <a:srgbClr val="FF0000"/>
                </a:solidFill>
              </a:rPr>
              <a:t>2.73 </a:t>
            </a:r>
            <a:r>
              <a:rPr lang="ru-RU" altLang="en-US" sz="1600" b="1" dirty="0" smtClean="0">
                <a:solidFill>
                  <a:srgbClr val="FF0000"/>
                </a:solidFill>
              </a:rPr>
              <a:t>м</a:t>
            </a:r>
            <a:endParaRPr lang="en-IN" altLang="en-US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sz="1600" dirty="0"/>
              <a:t>Запрокидывание на уровне земли </a:t>
            </a:r>
            <a:r>
              <a:rPr lang="en-IN" altLang="en-US" sz="1600" b="1" dirty="0" smtClean="0">
                <a:solidFill>
                  <a:srgbClr val="FF0000"/>
                </a:solidFill>
              </a:rPr>
              <a:t>38 </a:t>
            </a:r>
            <a:r>
              <a:rPr lang="ru-RU" altLang="en-US" sz="1600" b="1" dirty="0" smtClean="0">
                <a:solidFill>
                  <a:srgbClr val="FF0000"/>
                </a:solidFill>
              </a:rPr>
              <a:t>градусов</a:t>
            </a:r>
            <a:endParaRPr lang="en-IN" altLang="en-US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ru-RU" sz="1600" dirty="0"/>
              <a:t>Усилие врезания ковша в грунт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5442 </a:t>
            </a:r>
            <a:r>
              <a:rPr lang="ru-RU" altLang="en-US" sz="1600" b="1" dirty="0" smtClean="0">
                <a:solidFill>
                  <a:srgbClr val="FF0000"/>
                </a:solidFill>
              </a:rPr>
              <a:t>кгс</a:t>
            </a:r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7185" name="Text Placeholder 2"/>
          <p:cNvSpPr>
            <a:spLocks noGrp="1"/>
          </p:cNvSpPr>
          <p:nvPr>
            <p:ph type="body" idx="1"/>
          </p:nvPr>
        </p:nvSpPr>
        <p:spPr>
          <a:xfrm>
            <a:off x="7696200" y="1754188"/>
            <a:ext cx="1235075" cy="404812"/>
          </a:xfrm>
        </p:spPr>
        <p:txBody>
          <a:bodyPr anchor="t"/>
          <a:lstStyle/>
          <a:p>
            <a:pPr eaLnBrk="1" hangingPunct="1"/>
            <a:r>
              <a:rPr lang="en-US" altLang="en-US" sz="1800" smtClean="0">
                <a:latin typeface="Arial" charset="0"/>
                <a:cs typeface="Arial" charset="0"/>
              </a:rPr>
              <a:t>JCB 3CX</a:t>
            </a:r>
            <a:endParaRPr lang="en-IN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71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6176" y="1757363"/>
            <a:ext cx="3345928" cy="406400"/>
          </a:xfrm>
        </p:spPr>
        <p:txBody>
          <a:bodyPr anchor="t"/>
          <a:lstStyle/>
          <a:p>
            <a:pPr eaLnBrk="1" hangingPunct="1"/>
            <a:r>
              <a:rPr lang="ru-RU" altLang="en-US" sz="1800" dirty="0" smtClean="0">
                <a:latin typeface="Arial" charset="0"/>
                <a:cs typeface="Arial" charset="0"/>
              </a:rPr>
              <a:t>ПРЕИМУЩЕСТВА </a:t>
            </a:r>
            <a:r>
              <a:rPr lang="en-IN" altLang="en-US" sz="1800" dirty="0" smtClean="0">
                <a:latin typeface="Arial" charset="0"/>
                <a:cs typeface="Arial" charset="0"/>
              </a:rPr>
              <a:t>OF BULL</a:t>
            </a:r>
            <a:endParaRPr lang="en-IN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7187" name="Text Placeholder 4"/>
          <p:cNvSpPr txBox="1">
            <a:spLocks/>
          </p:cNvSpPr>
          <p:nvPr/>
        </p:nvSpPr>
        <p:spPr bwMode="auto">
          <a:xfrm>
            <a:off x="10310813" y="1765300"/>
            <a:ext cx="15716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/>
              <a:t>CAT 426</a:t>
            </a:r>
            <a:endParaRPr lang="en-IN" altLang="en-US" b="1"/>
          </a:p>
        </p:txBody>
      </p:sp>
      <p:grpSp>
        <p:nvGrpSpPr>
          <p:cNvPr id="7188" name="Group 28"/>
          <p:cNvGrpSpPr>
            <a:grpSpLocks/>
          </p:cNvGrpSpPr>
          <p:nvPr/>
        </p:nvGrpSpPr>
        <p:grpSpPr bwMode="auto">
          <a:xfrm>
            <a:off x="1131888" y="1819275"/>
            <a:ext cx="2147887" cy="252413"/>
            <a:chOff x="1919536" y="5131719"/>
            <a:chExt cx="2148833" cy="252163"/>
          </a:xfrm>
        </p:grpSpPr>
        <p:pic>
          <p:nvPicPr>
            <p:cNvPr id="7204" name="Picture 1" descr="I: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536" y="5131719"/>
              <a:ext cx="1313227" cy="25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5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51" b="7777"/>
            <a:stretch>
              <a:fillRect/>
            </a:stretch>
          </p:blipFill>
          <p:spPr bwMode="auto">
            <a:xfrm>
              <a:off x="3255187" y="5174907"/>
              <a:ext cx="813182" cy="20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9" name="Picture 14" descr="Thumbsup Icon #71177 - Free Icons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t="23839" r="1305" b="12119"/>
          <a:stretch>
            <a:fillRect/>
          </a:stretch>
        </p:blipFill>
        <p:spPr bwMode="auto">
          <a:xfrm>
            <a:off x="7310438" y="1820863"/>
            <a:ext cx="366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14" descr="Thumbsup Icon #71177 - Free Icons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t="23839" r="1305" b="12119"/>
          <a:stretch>
            <a:fillRect/>
          </a:stretch>
        </p:blipFill>
        <p:spPr bwMode="auto">
          <a:xfrm>
            <a:off x="9932988" y="1835150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7367588" y="2406650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8"/>
          <a:stretch>
            <a:fillRect/>
          </a:stretch>
        </p:blipFill>
        <p:spPr bwMode="auto">
          <a:xfrm>
            <a:off x="938213" y="2349500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4" descr="Tick Sign Element. Green Check Mark Icon Isolated On White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23354" r="22949" b="23145"/>
          <a:stretch>
            <a:fillRect/>
          </a:stretch>
        </p:blipFill>
        <p:spPr bwMode="auto">
          <a:xfrm>
            <a:off x="3606800" y="2349500"/>
            <a:ext cx="301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9956800" y="2428875"/>
            <a:ext cx="214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7367588" y="3882380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9956800" y="3848100"/>
            <a:ext cx="214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7367588" y="5229200"/>
            <a:ext cx="214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4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>
            <a:fillRect/>
          </a:stretch>
        </p:blipFill>
        <p:spPr bwMode="auto">
          <a:xfrm>
            <a:off x="9956800" y="5157192"/>
            <a:ext cx="214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2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8"/>
          <a:stretch>
            <a:fillRect/>
          </a:stretch>
        </p:blipFill>
        <p:spPr bwMode="auto">
          <a:xfrm>
            <a:off x="901700" y="3811588"/>
            <a:ext cx="214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4" descr="Tick Sign Element. Green Check Mark Icon Isolated On White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23354" r="22949" b="23145"/>
          <a:stretch>
            <a:fillRect/>
          </a:stretch>
        </p:blipFill>
        <p:spPr bwMode="auto">
          <a:xfrm>
            <a:off x="3571875" y="3811588"/>
            <a:ext cx="3000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2" descr="https://encrypted-tbn0.gstatic.com/images?q=tbn:ANd9GcSeyqURWHjEmjQoa7pYby_vrxcu3DMYAP1DCQSKlQAsptRZvCir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8"/>
          <a:stretch>
            <a:fillRect/>
          </a:stretch>
        </p:blipFill>
        <p:spPr bwMode="auto">
          <a:xfrm>
            <a:off x="866775" y="5157192"/>
            <a:ext cx="214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 descr="Tick Sign Element. Green Check Mark Icon Isolated On White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23354" r="22949" b="23145"/>
          <a:stretch>
            <a:fillRect/>
          </a:stretch>
        </p:blipFill>
        <p:spPr bwMode="auto">
          <a:xfrm>
            <a:off x="3535363" y="5013176"/>
            <a:ext cx="301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52388"/>
            <a:ext cx="1381125" cy="200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80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5" y="1785802"/>
              <a:ext cx="7773532" cy="485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alpha val="78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</p:grpSp>
      <p:sp>
        <p:nvSpPr>
          <p:cNvPr id="2052" name="Title 1"/>
          <p:cNvSpPr txBox="1">
            <a:spLocks/>
          </p:cNvSpPr>
          <p:nvPr/>
        </p:nvSpPr>
        <p:spPr bwMode="auto">
          <a:xfrm>
            <a:off x="1073150" y="706438"/>
            <a:ext cx="718309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en-US" sz="2400" b="1" dirty="0" smtClean="0"/>
              <a:t>ФУНКЦИИ, КОТОРЫХ НЕТ У КОНКУРЕНТОВ</a:t>
            </a:r>
            <a:endParaRPr lang="en-IN" altLang="en-US" sz="240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63352" y="520759"/>
            <a:ext cx="682618" cy="682618"/>
          </a:xfrm>
          <a:prstGeom prst="rect">
            <a:avLst/>
          </a:prstGeom>
        </p:spPr>
      </p:pic>
      <p:grpSp>
        <p:nvGrpSpPr>
          <p:cNvPr id="2054" name="Group 46"/>
          <p:cNvGrpSpPr>
            <a:grpSpLocks/>
          </p:cNvGrpSpPr>
          <p:nvPr/>
        </p:nvGrpSpPr>
        <p:grpSpPr bwMode="auto">
          <a:xfrm>
            <a:off x="7861399" y="820738"/>
            <a:ext cx="250825" cy="304800"/>
            <a:chOff x="105360" y="740048"/>
            <a:chExt cx="250474" cy="304800"/>
          </a:xfrm>
        </p:grpSpPr>
        <p:sp>
          <p:nvSpPr>
            <p:cNvPr id="48" name="Parallelogram 4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3647" y="740048"/>
              <a:ext cx="152187" cy="304800"/>
            </a:xfrm>
            <a:prstGeom prst="parallelogram">
              <a:avLst>
                <a:gd name="adj" fmla="val 5441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49" name="Parallelogram 4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5360" y="740048"/>
              <a:ext cx="152187" cy="304800"/>
            </a:xfrm>
            <a:prstGeom prst="parallelogram">
              <a:avLst>
                <a:gd name="adj" fmla="val 54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H="1">
            <a:off x="1198563" y="692150"/>
            <a:ext cx="10729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0" y="301625"/>
            <a:ext cx="12182475" cy="6556375"/>
            <a:chOff x="-3038128" y="358925"/>
            <a:chExt cx="12182128" cy="6556225"/>
          </a:xfrm>
        </p:grpSpPr>
        <p:pic>
          <p:nvPicPr>
            <p:cNvPr id="2076" name="Picture 1" descr="I:\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740" y="358925"/>
              <a:ext cx="1587384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5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3038128" y="6743704"/>
              <a:ext cx="12182128" cy="1714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en-IN" sz="135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9872" y="4564285"/>
            <a:ext cx="12182128" cy="1169318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52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-5160" y="2279863"/>
            <a:ext cx="12182128" cy="1169318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52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4" name="Content Placeholder 3"/>
          <p:cNvSpPr>
            <a:spLocks noGrp="1"/>
          </p:cNvSpPr>
          <p:nvPr>
            <p:ph sz="half" idx="2"/>
          </p:nvPr>
        </p:nvSpPr>
        <p:spPr>
          <a:xfrm>
            <a:off x="9912424" y="2439988"/>
            <a:ext cx="1781224" cy="3581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доступно</a:t>
            </a:r>
            <a:endParaRPr lang="en-US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доступно</a:t>
            </a:r>
            <a:endParaRPr lang="en-US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IN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IN" sz="1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IN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доступно</a:t>
            </a:r>
            <a:endParaRPr lang="en-US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ontent Placeholder 5"/>
          <p:cNvSpPr>
            <a:spLocks noGrp="1"/>
          </p:cNvSpPr>
          <p:nvPr>
            <p:ph sz="quarter" idx="4"/>
          </p:nvPr>
        </p:nvSpPr>
        <p:spPr>
          <a:xfrm>
            <a:off x="6563520" y="2439988"/>
            <a:ext cx="2990552" cy="3581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повышения комфорта и эффективности водителя в долгосрочной перспективе</a:t>
            </a:r>
            <a:endParaRPr lang="ru-RU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Обеспечьте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лучшую видимость при полной высоте погрузчика</a:t>
            </a:r>
            <a:endParaRPr lang="en-US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endParaRPr lang="ru-RU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 сокращает время на смену ковша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None/>
              <a:defRPr/>
            </a:pPr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5" name="Content Placeholder 5"/>
          <p:cNvSpPr txBox="1">
            <a:spLocks/>
          </p:cNvSpPr>
          <p:nvPr/>
        </p:nvSpPr>
        <p:spPr bwMode="auto">
          <a:xfrm>
            <a:off x="3738563" y="2439988"/>
            <a:ext cx="25177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ru-RU" altLang="en-US" sz="1500" b="1" dirty="0">
                <a:solidFill>
                  <a:srgbClr val="00B050"/>
                </a:solidFill>
              </a:rPr>
              <a:t>Возможность наклона рулевого управления</a:t>
            </a:r>
            <a:endParaRPr lang="en-US" altLang="en-US" sz="15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5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5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en-US" altLang="en-US" sz="1500" dirty="0"/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ru-RU" altLang="en-US" sz="1500" b="1" dirty="0">
                <a:solidFill>
                  <a:srgbClr val="00B050"/>
                </a:solidFill>
              </a:rPr>
              <a:t>Изогнутое переднее стекло кабины</a:t>
            </a:r>
            <a:endParaRPr lang="ru-RU" altLang="en-US" sz="1500" b="1" dirty="0" smtClean="0">
              <a:solidFill>
                <a:srgbClr val="00B05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ru-RU" altLang="en-US" sz="1500" b="1" dirty="0" smtClean="0">
              <a:solidFill>
                <a:srgbClr val="00B05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endParaRPr lang="ru-RU" altLang="en-US" sz="1500" b="1" dirty="0" smtClean="0">
              <a:solidFill>
                <a:srgbClr val="00B05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B050"/>
              </a:buClr>
              <a:buSzPct val="150000"/>
            </a:pPr>
            <a:r>
              <a:rPr lang="en-IN" altLang="en-US" sz="1500" b="1" dirty="0" smtClean="0">
                <a:solidFill>
                  <a:srgbClr val="00B050"/>
                </a:solidFill>
              </a:rPr>
              <a:t>BQRSL (</a:t>
            </a:r>
            <a:r>
              <a:rPr lang="ru-RU" altLang="en-US" sz="1500" b="1" dirty="0">
                <a:solidFill>
                  <a:srgbClr val="00B050"/>
                </a:solidFill>
              </a:rPr>
              <a:t>Быстросъемная пружинная подъемная </a:t>
            </a:r>
            <a:r>
              <a:rPr lang="ru-RU" altLang="en-US" sz="1500" b="1" dirty="0" smtClean="0">
                <a:solidFill>
                  <a:srgbClr val="00B050"/>
                </a:solidFill>
              </a:rPr>
              <a:t>система ковша)</a:t>
            </a:r>
            <a:endParaRPr lang="en-US" altLang="en-US" sz="1500" dirty="0"/>
          </a:p>
        </p:txBody>
      </p:sp>
      <p:sp>
        <p:nvSpPr>
          <p:cNvPr id="206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5960" y="1628800"/>
            <a:ext cx="3384376" cy="473075"/>
          </a:xfrm>
        </p:spPr>
        <p:txBody>
          <a:bodyPr/>
          <a:lstStyle/>
          <a:p>
            <a:pPr eaLnBrk="1" hangingPunct="1"/>
            <a:r>
              <a:rPr lang="ru-RU" altLang="en-US" sz="1800" dirty="0" smtClean="0">
                <a:latin typeface="Arial" charset="0"/>
                <a:cs typeface="Arial" charset="0"/>
              </a:rPr>
              <a:t>ПРЕИМУЩЕСТВА </a:t>
            </a:r>
            <a:r>
              <a:rPr lang="en-IN" altLang="en-US" sz="1800" dirty="0" smtClean="0">
                <a:latin typeface="Arial" charset="0"/>
                <a:cs typeface="Arial" charset="0"/>
              </a:rPr>
              <a:t>OF BULL</a:t>
            </a:r>
            <a:endParaRPr lang="en-IN" alt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206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5331" r="23059" b="13557"/>
          <a:stretch>
            <a:fillRect/>
          </a:stretch>
        </p:blipFill>
        <p:spPr bwMode="auto">
          <a:xfrm>
            <a:off x="701675" y="2279650"/>
            <a:ext cx="12525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567238"/>
            <a:ext cx="169703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4" descr="Thumbsup Icon #71177 - Free Icons Libra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0522" b="34442"/>
          <a:stretch>
            <a:fillRect/>
          </a:stretch>
        </p:blipFill>
        <p:spPr bwMode="auto">
          <a:xfrm>
            <a:off x="2943423" y="1649413"/>
            <a:ext cx="396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30"/>
          <p:cNvGraphicFramePr>
            <a:graphicFrameLocks noChangeAspect="1"/>
          </p:cNvGraphicFramePr>
          <p:nvPr/>
        </p:nvGraphicFramePr>
        <p:xfrm>
          <a:off x="2122488" y="3467100"/>
          <a:ext cx="1497012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r:id="rId9" imgW="4533333" imgH="3403175" progId="">
                  <p:embed/>
                </p:oleObj>
              </mc:Choice>
              <mc:Fallback>
                <p:oleObj r:id="rId9" imgW="4533333" imgH="3403175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3467100"/>
                        <a:ext cx="1497012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70" name="Group 2"/>
          <p:cNvGrpSpPr>
            <a:grpSpLocks/>
          </p:cNvGrpSpPr>
          <p:nvPr/>
        </p:nvGrpSpPr>
        <p:grpSpPr bwMode="auto">
          <a:xfrm>
            <a:off x="9164638" y="1725613"/>
            <a:ext cx="2860675" cy="501650"/>
            <a:chOff x="9164835" y="1726365"/>
            <a:chExt cx="2860898" cy="500898"/>
          </a:xfrm>
        </p:grpSpPr>
        <p:pic>
          <p:nvPicPr>
            <p:cNvPr id="2074" name="Picture 14" descr="Thumbsup Icon #71177 - Free Icons Librar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2" t="26051" b="10770"/>
            <a:stretch>
              <a:fillRect/>
            </a:stretch>
          </p:blipFill>
          <p:spPr bwMode="auto">
            <a:xfrm>
              <a:off x="9164835" y="1800225"/>
              <a:ext cx="4318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5" name="Text Placeholder 2"/>
            <p:cNvSpPr txBox="1">
              <a:spLocks/>
            </p:cNvSpPr>
            <p:nvPr/>
          </p:nvSpPr>
          <p:spPr bwMode="auto">
            <a:xfrm>
              <a:off x="9566448" y="1726365"/>
              <a:ext cx="2459285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en-US" b="1"/>
                <a:t>JCB 3CX  |   CAT 426</a:t>
              </a:r>
              <a:endParaRPr lang="en-IN" altLang="en-US" b="1"/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en-IN" altLang="en-US" b="1"/>
            </a:p>
          </p:txBody>
        </p:sp>
      </p:grpSp>
      <p:grpSp>
        <p:nvGrpSpPr>
          <p:cNvPr id="2071" name="Group 28"/>
          <p:cNvGrpSpPr>
            <a:grpSpLocks/>
          </p:cNvGrpSpPr>
          <p:nvPr/>
        </p:nvGrpSpPr>
        <p:grpSpPr bwMode="auto">
          <a:xfrm>
            <a:off x="3372048" y="1763713"/>
            <a:ext cx="2147888" cy="252412"/>
            <a:chOff x="1919536" y="5131719"/>
            <a:chExt cx="2148833" cy="252163"/>
          </a:xfrm>
        </p:grpSpPr>
        <p:pic>
          <p:nvPicPr>
            <p:cNvPr id="2072" name="Picture 1" descr="I:\Logo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536" y="5131719"/>
              <a:ext cx="1313227" cy="25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3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51" b="7777"/>
            <a:stretch>
              <a:fillRect/>
            </a:stretch>
          </p:blipFill>
          <p:spPr bwMode="auto">
            <a:xfrm>
              <a:off x="3255187" y="5174907"/>
              <a:ext cx="813182" cy="20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22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5" y="1785802"/>
              <a:ext cx="7773532" cy="485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alpha val="78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H="1">
            <a:off x="1919288" y="696913"/>
            <a:ext cx="100107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6" name="Group 13"/>
          <p:cNvGrpSpPr>
            <a:grpSpLocks/>
          </p:cNvGrpSpPr>
          <p:nvPr/>
        </p:nvGrpSpPr>
        <p:grpSpPr bwMode="auto">
          <a:xfrm>
            <a:off x="0" y="301625"/>
            <a:ext cx="12182475" cy="6556375"/>
            <a:chOff x="-3038128" y="358925"/>
            <a:chExt cx="12182128" cy="6556225"/>
          </a:xfrm>
        </p:grpSpPr>
        <p:pic>
          <p:nvPicPr>
            <p:cNvPr id="8223" name="Picture 1" descr="I: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740" y="358925"/>
              <a:ext cx="1587384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5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3038128" y="6743704"/>
              <a:ext cx="12182128" cy="1714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en-IN" sz="1350"/>
            </a:p>
          </p:txBody>
        </p:sp>
      </p:grpSp>
      <p:sp>
        <p:nvSpPr>
          <p:cNvPr id="8197" name="Title 1"/>
          <p:cNvSpPr txBox="1">
            <a:spLocks/>
          </p:cNvSpPr>
          <p:nvPr/>
        </p:nvSpPr>
        <p:spPr bwMode="auto">
          <a:xfrm>
            <a:off x="1073150" y="661988"/>
            <a:ext cx="7399114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en-US" sz="2400" b="1" dirty="0"/>
              <a:t>ФУНКЦИИ, КОТОРЫХ НЕТ У КОНКУРЕНТОВ</a:t>
            </a:r>
            <a:endParaRPr lang="en-IN" altLang="en-US" sz="2400" b="1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63352" y="476672"/>
            <a:ext cx="682618" cy="682618"/>
          </a:xfrm>
          <a:prstGeom prst="rect">
            <a:avLst/>
          </a:prstGeom>
        </p:spPr>
      </p:pic>
      <p:grpSp>
        <p:nvGrpSpPr>
          <p:cNvPr id="8199" name="Group 58"/>
          <p:cNvGrpSpPr>
            <a:grpSpLocks/>
          </p:cNvGrpSpPr>
          <p:nvPr/>
        </p:nvGrpSpPr>
        <p:grpSpPr bwMode="auto">
          <a:xfrm>
            <a:off x="7786777" y="692696"/>
            <a:ext cx="250825" cy="304800"/>
            <a:chOff x="105360" y="740048"/>
            <a:chExt cx="250474" cy="304800"/>
          </a:xfrm>
        </p:grpSpPr>
        <p:sp>
          <p:nvSpPr>
            <p:cNvPr id="60" name="Parallelogram 5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3647" y="740048"/>
              <a:ext cx="152187" cy="304800"/>
            </a:xfrm>
            <a:prstGeom prst="parallelogram">
              <a:avLst>
                <a:gd name="adj" fmla="val 5441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61" name="Parallelogram 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5360" y="740048"/>
              <a:ext cx="152187" cy="304800"/>
            </a:xfrm>
            <a:prstGeom prst="parallelogram">
              <a:avLst>
                <a:gd name="adj" fmla="val 54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-5160" y="1828131"/>
            <a:ext cx="12182128" cy="1274340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49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-5160" y="4460486"/>
            <a:ext cx="12182128" cy="1274340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49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206" name="Content Placeholder 3"/>
          <p:cNvSpPr>
            <a:spLocks noGrp="1"/>
          </p:cNvSpPr>
          <p:nvPr>
            <p:ph sz="half" idx="2"/>
          </p:nvPr>
        </p:nvSpPr>
        <p:spPr>
          <a:xfrm>
            <a:off x="10107215" y="2132111"/>
            <a:ext cx="1749425" cy="4128219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доступно</a:t>
            </a:r>
            <a:endParaRPr lang="en-US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доступно</a:t>
            </a:r>
            <a:endParaRPr lang="en-US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IN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ru-RU" sz="1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ru-RU" sz="1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IN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ru-RU" sz="1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ru-RU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None/>
              <a:defRPr/>
            </a:pPr>
            <a:endParaRPr lang="ru-RU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50000"/>
              <a:buNone/>
              <a:defRPr/>
            </a:pP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ontent Placeholder 5"/>
          <p:cNvSpPr>
            <a:spLocks noGrp="1"/>
          </p:cNvSpPr>
          <p:nvPr>
            <p:ph sz="quarter" idx="4"/>
          </p:nvPr>
        </p:nvSpPr>
        <p:spPr>
          <a:xfrm>
            <a:off x="6742385" y="2032272"/>
            <a:ext cx="2593975" cy="46370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дополнительной работы и </a:t>
            </a: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окупаемости</a:t>
            </a:r>
            <a:endParaRPr lang="en-US" sz="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endParaRPr lang="ru-RU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Подходит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легкой загрузки любых грузовиков</a:t>
            </a:r>
            <a:endParaRPr lang="en-US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 многозадачность машины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разных </a:t>
            </a: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сегментах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endParaRPr lang="en-US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легкого обслуживания и ремонта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None/>
              <a:defRPr/>
            </a:pPr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5"/>
          <p:cNvSpPr txBox="1">
            <a:spLocks/>
          </p:cNvSpPr>
          <p:nvPr/>
        </p:nvSpPr>
        <p:spPr>
          <a:xfrm>
            <a:off x="3247032" y="2016397"/>
            <a:ext cx="2984500" cy="45529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defRPr/>
            </a:pPr>
            <a:r>
              <a:rPr lang="ru-RU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Навесное оборудование для </a:t>
            </a:r>
            <a:r>
              <a:rPr lang="ru-RU" sz="15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бетоносмесителей</a:t>
            </a:r>
            <a:r>
              <a:rPr lang="ru-RU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уплотнительных </a:t>
            </a:r>
            <a:r>
              <a:rPr lang="ru-RU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ковшей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defRPr/>
            </a:pPr>
            <a:endParaRPr lang="en-IN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defRPr/>
            </a:pPr>
            <a:endParaRPr lang="en-IN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defRPr/>
            </a:pPr>
            <a:r>
              <a:rPr lang="ru-RU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Опция 13-футовой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defRPr/>
            </a:pPr>
            <a:r>
              <a:rPr lang="ru-RU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выгрузки </a:t>
            </a:r>
            <a:r>
              <a:rPr lang="ru-RU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погрузчика </a:t>
            </a:r>
            <a:endParaRPr lang="ru-RU" sz="15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defRPr/>
            </a:pPr>
            <a:endParaRPr lang="ru-RU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defRPr/>
            </a:pPr>
            <a:endParaRPr lang="ru-RU" sz="15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defRPr/>
            </a:pPr>
            <a:endParaRPr lang="en-IN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defRPr/>
            </a:pPr>
            <a:r>
              <a:rPr lang="ru-RU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типа навесного оборудования для </a:t>
            </a:r>
            <a:r>
              <a:rPr lang="ru-RU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ковшей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defRPr/>
            </a:pPr>
            <a:endParaRPr lang="en-IN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defRPr/>
            </a:pPr>
            <a:endParaRPr lang="en-IN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defRPr/>
            </a:pPr>
            <a:r>
              <a:rPr lang="ru-RU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открытый капот</a:t>
            </a:r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2281" y="1196975"/>
            <a:ext cx="3674119" cy="474663"/>
          </a:xfrm>
        </p:spPr>
        <p:txBody>
          <a:bodyPr/>
          <a:lstStyle/>
          <a:p>
            <a:pPr eaLnBrk="1" hangingPunct="1"/>
            <a:r>
              <a:rPr lang="ru-RU" altLang="en-US" sz="1800" dirty="0" smtClean="0">
                <a:latin typeface="Arial" charset="0"/>
                <a:cs typeface="Arial" charset="0"/>
              </a:rPr>
              <a:t>ПРЕИМУЩЕСТВА </a:t>
            </a:r>
            <a:r>
              <a:rPr lang="en-IN" altLang="en-US" sz="1800" dirty="0" smtClean="0">
                <a:latin typeface="Arial" charset="0"/>
                <a:cs typeface="Arial" charset="0"/>
              </a:rPr>
              <a:t>OF BULL</a:t>
            </a:r>
            <a:endParaRPr lang="en-IN" alt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821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-1540" r="14030" b="18706"/>
          <a:stretch>
            <a:fillRect/>
          </a:stretch>
        </p:blipFill>
        <p:spPr bwMode="auto">
          <a:xfrm>
            <a:off x="1790477" y="1819275"/>
            <a:ext cx="133826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-3" r="21695" b="42464"/>
          <a:stretch>
            <a:fillRect/>
          </a:stretch>
        </p:blipFill>
        <p:spPr bwMode="auto">
          <a:xfrm>
            <a:off x="506413" y="5734050"/>
            <a:ext cx="1600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55" y="4454524"/>
            <a:ext cx="1355725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14" descr="Thumbsup Icon #71177 - Free Icons Libra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0522" b="34442"/>
          <a:stretch>
            <a:fillRect/>
          </a:stretch>
        </p:blipFill>
        <p:spPr bwMode="auto">
          <a:xfrm>
            <a:off x="2927648" y="1250950"/>
            <a:ext cx="3984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5" b="17416"/>
          <a:stretch>
            <a:fillRect/>
          </a:stretch>
        </p:blipFill>
        <p:spPr bwMode="auto">
          <a:xfrm>
            <a:off x="479376" y="3108325"/>
            <a:ext cx="12398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5" name="Group 30"/>
          <p:cNvGrpSpPr>
            <a:grpSpLocks/>
          </p:cNvGrpSpPr>
          <p:nvPr/>
        </p:nvGrpSpPr>
        <p:grpSpPr bwMode="auto">
          <a:xfrm>
            <a:off x="9307513" y="1284288"/>
            <a:ext cx="2860675" cy="501650"/>
            <a:chOff x="9150548" y="1726365"/>
            <a:chExt cx="2860899" cy="500898"/>
          </a:xfrm>
        </p:grpSpPr>
        <p:pic>
          <p:nvPicPr>
            <p:cNvPr id="8219" name="Picture 14" descr="Thumbsup Icon #71177 - Free Icons Librar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2" t="26051" b="10770"/>
            <a:stretch>
              <a:fillRect/>
            </a:stretch>
          </p:blipFill>
          <p:spPr bwMode="auto">
            <a:xfrm>
              <a:off x="9150548" y="1800225"/>
              <a:ext cx="4318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0" name="Text Placeholder 2"/>
            <p:cNvSpPr txBox="1">
              <a:spLocks/>
            </p:cNvSpPr>
            <p:nvPr/>
          </p:nvSpPr>
          <p:spPr bwMode="auto">
            <a:xfrm>
              <a:off x="9552162" y="1726365"/>
              <a:ext cx="2459285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en-US" b="1"/>
                <a:t>JCB 3CX  |   CAT 426</a:t>
              </a:r>
              <a:endParaRPr lang="en-IN" altLang="en-US" b="1"/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en-IN" altLang="en-US" b="1"/>
            </a:p>
          </p:txBody>
        </p:sp>
      </p:grpSp>
      <p:grpSp>
        <p:nvGrpSpPr>
          <p:cNvPr id="8216" name="Group 30"/>
          <p:cNvGrpSpPr>
            <a:grpSpLocks/>
          </p:cNvGrpSpPr>
          <p:nvPr/>
        </p:nvGrpSpPr>
        <p:grpSpPr bwMode="auto">
          <a:xfrm>
            <a:off x="3356273" y="1357313"/>
            <a:ext cx="2149475" cy="252412"/>
            <a:chOff x="1919536" y="5131719"/>
            <a:chExt cx="2148833" cy="252163"/>
          </a:xfrm>
        </p:grpSpPr>
        <p:pic>
          <p:nvPicPr>
            <p:cNvPr id="8217" name="Picture 1" descr="I:\Logo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536" y="5131719"/>
              <a:ext cx="1313227" cy="25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8" name="Picture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51" b="7777"/>
            <a:stretch>
              <a:fillRect/>
            </a:stretch>
          </p:blipFill>
          <p:spPr bwMode="auto">
            <a:xfrm>
              <a:off x="3255187" y="5174907"/>
              <a:ext cx="813182" cy="20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785938"/>
            <a:ext cx="7773988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Placeholder 11"/>
          <p:cNvSpPr>
            <a:spLocks noGrp="1"/>
          </p:cNvSpPr>
          <p:nvPr>
            <p:ph type="body" idx="1"/>
          </p:nvPr>
        </p:nvSpPr>
        <p:spPr>
          <a:xfrm>
            <a:off x="6960096" y="2636912"/>
            <a:ext cx="4040188" cy="639762"/>
          </a:xfrm>
        </p:spPr>
        <p:txBody>
          <a:bodyPr/>
          <a:lstStyle/>
          <a:p>
            <a:pPr algn="ctr" eaLnBrk="1" hangingPunct="1"/>
            <a:r>
              <a:rPr lang="ru-RU" altLang="en-US" sz="4000" dirty="0" smtClean="0">
                <a:latin typeface="+mj-lt"/>
                <a:cs typeface="Arial" charset="0"/>
              </a:rPr>
              <a:t>СПАСИБО!</a:t>
            </a:r>
            <a:endParaRPr lang="en-US" altLang="en-US" sz="4000" dirty="0" smtClean="0">
              <a:latin typeface="+mj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 bwMode="auto">
          <a:xfrm>
            <a:off x="0" y="6686550"/>
            <a:ext cx="12182475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IN" sz="1350"/>
          </a:p>
        </p:txBody>
      </p:sp>
      <p:pic>
        <p:nvPicPr>
          <p:cNvPr id="9221" name="Picture 1" descr="I: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301625"/>
            <a:ext cx="158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593</Words>
  <Application>Microsoft Office PowerPoint</Application>
  <PresentationFormat>Произвольный</PresentationFormat>
  <Paragraphs>248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Advantages of  BULL HD 96 &amp; BULL HD 100  0VER  JCB 3DX SUPER</dc:title>
  <dc:creator>RND13</dc:creator>
  <cp:lastModifiedBy>Пользователь Windows</cp:lastModifiedBy>
  <cp:revision>118</cp:revision>
  <dcterms:created xsi:type="dcterms:W3CDTF">2016-06-13T13:22:35Z</dcterms:created>
  <dcterms:modified xsi:type="dcterms:W3CDTF">2020-11-25T04:35:32Z</dcterms:modified>
</cp:coreProperties>
</file>