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1" r:id="rId1"/>
    <p:sldMasterId id="2147483672" r:id="rId2"/>
  </p:sldMasterIdLst>
  <p:notesMasterIdLst>
    <p:notesMasterId r:id="rId44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1620">
          <p15:clr>
            <a:srgbClr val="A4A3A4"/>
          </p15:clr>
        </p15:guide>
        <p15:guide id="2" pos="2333">
          <p15:clr>
            <a:srgbClr val="A4A3A4"/>
          </p15:clr>
        </p15:guide>
        <p15:guide id="3" pos="49">
          <p15:clr>
            <a:srgbClr val="9AA0A6"/>
          </p15:clr>
        </p15:guide>
        <p15:guide id="4" orient="horz" pos="1259">
          <p15:clr>
            <a:srgbClr val="9AA0A6"/>
          </p15:clr>
        </p15:guide>
        <p15:guide id="5" orient="horz" pos="2266">
          <p15:clr>
            <a:srgbClr val="9AA0A6"/>
          </p15:clr>
        </p15:guide>
        <p15:guide id="6" orient="horz" pos="1224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25" d="100"/>
          <a:sy n="125" d="100"/>
        </p:scale>
        <p:origin x="-1212" y="-450"/>
      </p:cViewPr>
      <p:guideLst>
        <p:guide orient="horz" pos="1620"/>
        <p:guide orient="horz" pos="1259"/>
        <p:guide orient="horz" pos="2266"/>
        <p:guide orient="horz" pos="1224"/>
        <p:guide pos="2333"/>
        <p:guide pos="4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626308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a159378102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a159378102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a11dc84fca_4_19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ga11dc84fca_4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a11dc84fca_4_1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ga11dc84fca_4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a11dc84fca_4_1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ga11dc84fca_4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a11dc84fca_4_6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ga11dc84fca_4_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a11dc84fca_4_10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ga11dc84fca_4_10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a3dc2ce0d4_0_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ga3dc2ce0d4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a11dc84fca_4_10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ga11dc84fca_4_10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a11dc84fca_4_11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ga11dc84fca_4_1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a11dc84fca_4_2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ga11dc84fca_4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a11dc84fca_4_3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ga11dc84fca_4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a3cbc7e6ec_2_12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ga3cbc7e6ec_2_1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a11dc84fca_4_3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ga11dc84fca_4_3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ga11dc84fca_4_3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ga11dc84fca_4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ga11dc84fca_4_4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" name="Google Shape;821;ga11dc84fca_4_4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ga11dc84fca_4_4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ga11dc84fca_4_4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ga11dc84fca_4_4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9" name="Google Shape;889;ga11dc84fca_4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a11dc84fca_4_5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2" name="Google Shape;922;ga11dc84fca_4_5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ga11dc84fca_4_5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ga11dc84fca_4_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ga11dc84fca_4_60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ga11dc84fca_4_6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ga11dc84fca_4_6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ga11dc84fca_4_6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ga11dc84fca_4_69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8" name="Google Shape;1058;ga11dc84fca_4_6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a11dc84fca_4_9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ga11dc84fca_4_9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ga11dc84fca_4_7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2" name="Google Shape;1092;ga11dc84fca_4_7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ga11dc84fca_4_7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4" name="Google Shape;1124;ga11dc84fca_4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ga11dc84fca_4_7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2" name="Google Shape;1162;ga11dc84fca_4_7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ga11dc84fca_4_8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6" name="Google Shape;1196;ga11dc84fca_4_8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ga11dc84fca_4_8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0" name="Google Shape;1230;ga11dc84fca_4_8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a11dc84fca_4_8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9" name="Google Shape;1269;ga11dc84fca_4_8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0" name="Google Shape;1270;ga11dc84fca_4_89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ga11dc84fca_4_9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ga11dc84fca_4_9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" name="Google Shape;1336;ga11dc84fca_4_10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7" name="Google Shape;1337;ga11dc84fca_4_10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ga3cbc7e6ec_2_13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4" name="Google Shape;1364;ga3cbc7e6ec_2_1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ga3cbc7e6ec_2_1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1" name="Google Shape;1391;ga3cbc7e6ec_2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a11dc84fca_4_9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ga11dc84fca_4_9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8" name="Google Shape;1418;ga3dc2ce0d4_0_1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9" name="Google Shape;1419;ga3dc2ce0d4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ga9df532eb4_1_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8" name="Google Shape;1448;ga9df532eb4_1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a11dc84fca_4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ga11dc84fca_4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a11dc84fca_4_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ga11dc84fca_4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a11dc84fca_4_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ga11dc84fca_4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a3cbc7e6ec_2_12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ga3cbc7e6ec_2_1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a3cbc7e6ec_2_12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ga3cbc7e6ec_2_1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gradFill>
          <a:gsLst>
            <a:gs pos="0">
              <a:schemeClr val="lt1"/>
            </a:gs>
            <a:gs pos="100000">
              <a:srgbClr val="E5E5E5"/>
            </a:gs>
          </a:gsLst>
          <a:lin ang="5400000" scaled="0"/>
        </a:gra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/>
          <p:nvPr/>
        </p:nvSpPr>
        <p:spPr>
          <a:xfrm>
            <a:off x="0" y="5066525"/>
            <a:ext cx="9144000" cy="7697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9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2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01" name="Google Shape;101;p22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3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3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8" name="Google Shape;108;p23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4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5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5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4.png"/><Relationship Id="rId5" Type="http://schemas.openxmlformats.org/officeDocument/2006/relationships/image" Target="../media/image32.jpg"/><Relationship Id="rId10" Type="http://schemas.openxmlformats.org/officeDocument/2006/relationships/image" Target="../media/image10.png"/><Relationship Id="rId4" Type="http://schemas.openxmlformats.org/officeDocument/2006/relationships/image" Target="../media/image31.jp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35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33.jp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image" Target="../media/image35.png"/><Relationship Id="rId4" Type="http://schemas.openxmlformats.org/officeDocument/2006/relationships/image" Target="../media/image36.jp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4.png"/><Relationship Id="rId5" Type="http://schemas.openxmlformats.org/officeDocument/2006/relationships/image" Target="../media/image6.png"/><Relationship Id="rId10" Type="http://schemas.openxmlformats.org/officeDocument/2006/relationships/image" Target="../media/image39.png"/><Relationship Id="rId4" Type="http://schemas.openxmlformats.org/officeDocument/2006/relationships/image" Target="../media/image38.jpg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2.pn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2.png"/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12" Type="http://schemas.openxmlformats.org/officeDocument/2006/relationships/image" Target="../media/image4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45.jpg"/><Relationship Id="rId5" Type="http://schemas.openxmlformats.org/officeDocument/2006/relationships/image" Target="../media/image2.png"/><Relationship Id="rId10" Type="http://schemas.openxmlformats.org/officeDocument/2006/relationships/image" Target="../media/image42.jpg"/><Relationship Id="rId4" Type="http://schemas.openxmlformats.org/officeDocument/2006/relationships/image" Target="../media/image20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4.png"/><Relationship Id="rId5" Type="http://schemas.openxmlformats.org/officeDocument/2006/relationships/image" Target="../media/image47.png"/><Relationship Id="rId10" Type="http://schemas.openxmlformats.org/officeDocument/2006/relationships/image" Target="../media/image10.png"/><Relationship Id="rId4" Type="http://schemas.openxmlformats.org/officeDocument/2006/relationships/image" Target="../media/image46.jpg"/><Relationship Id="rId9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openxmlformats.org/officeDocument/2006/relationships/image" Target="../media/image49.jpg"/><Relationship Id="rId4" Type="http://schemas.openxmlformats.org/officeDocument/2006/relationships/image" Target="../media/image6.png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openxmlformats.org/officeDocument/2006/relationships/image" Target="../media/image51.png"/><Relationship Id="rId4" Type="http://schemas.openxmlformats.org/officeDocument/2006/relationships/image" Target="../media/image6.png"/><Relationship Id="rId9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2.jpg"/><Relationship Id="rId7" Type="http://schemas.openxmlformats.org/officeDocument/2006/relationships/image" Target="../media/image7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4.png"/><Relationship Id="rId5" Type="http://schemas.openxmlformats.org/officeDocument/2006/relationships/image" Target="../media/image53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4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4.png"/><Relationship Id="rId9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4.png"/><Relationship Id="rId5" Type="http://schemas.openxmlformats.org/officeDocument/2006/relationships/image" Target="../media/image6.png"/><Relationship Id="rId10" Type="http://schemas.openxmlformats.org/officeDocument/2006/relationships/image" Target="../media/image37.png"/><Relationship Id="rId4" Type="http://schemas.openxmlformats.org/officeDocument/2006/relationships/image" Target="../media/image56.jpg"/><Relationship Id="rId9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4.png"/><Relationship Id="rId5" Type="http://schemas.openxmlformats.org/officeDocument/2006/relationships/image" Target="../media/image6.png"/><Relationship Id="rId10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4.png"/><Relationship Id="rId5" Type="http://schemas.openxmlformats.org/officeDocument/2006/relationships/image" Target="../media/image6.png"/><Relationship Id="rId10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4.png"/><Relationship Id="rId5" Type="http://schemas.openxmlformats.org/officeDocument/2006/relationships/image" Target="../media/image63.png"/><Relationship Id="rId10" Type="http://schemas.openxmlformats.org/officeDocument/2006/relationships/image" Target="../media/image10.png"/><Relationship Id="rId4" Type="http://schemas.openxmlformats.org/officeDocument/2006/relationships/image" Target="../media/image62.jpg"/><Relationship Id="rId9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4.png"/><Relationship Id="rId5" Type="http://schemas.openxmlformats.org/officeDocument/2006/relationships/image" Target="../media/image6.png"/><Relationship Id="rId10" Type="http://schemas.openxmlformats.org/officeDocument/2006/relationships/image" Target="../media/image65.png"/><Relationship Id="rId4" Type="http://schemas.openxmlformats.org/officeDocument/2006/relationships/image" Target="../media/image64.jpg"/><Relationship Id="rId9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4.png"/><Relationship Id="rId5" Type="http://schemas.openxmlformats.org/officeDocument/2006/relationships/image" Target="../media/image6.png"/><Relationship Id="rId10" Type="http://schemas.openxmlformats.org/officeDocument/2006/relationships/image" Target="../media/image67.png"/><Relationship Id="rId4" Type="http://schemas.openxmlformats.org/officeDocument/2006/relationships/image" Target="../media/image66.jp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4.jp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4.png"/><Relationship Id="rId5" Type="http://schemas.openxmlformats.org/officeDocument/2006/relationships/image" Target="../media/image6.png"/><Relationship Id="rId10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jpg"/><Relationship Id="rId11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openxmlformats.org/officeDocument/2006/relationships/image" Target="../media/image69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71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70.jpg"/><Relationship Id="rId9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png"/><Relationship Id="rId11" Type="http://schemas.openxmlformats.org/officeDocument/2006/relationships/image" Target="../media/image74.png"/><Relationship Id="rId5" Type="http://schemas.openxmlformats.org/officeDocument/2006/relationships/image" Target="../media/image7.png"/><Relationship Id="rId10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openxmlformats.org/officeDocument/2006/relationships/image" Target="../media/image76.png"/><Relationship Id="rId5" Type="http://schemas.openxmlformats.org/officeDocument/2006/relationships/image" Target="../media/image7.png"/><Relationship Id="rId10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openxmlformats.org/officeDocument/2006/relationships/image" Target="../media/image41.png"/><Relationship Id="rId5" Type="http://schemas.openxmlformats.org/officeDocument/2006/relationships/image" Target="../media/image7.png"/><Relationship Id="rId10" Type="http://schemas.openxmlformats.org/officeDocument/2006/relationships/image" Target="../media/image78.png"/><Relationship Id="rId4" Type="http://schemas.openxmlformats.org/officeDocument/2006/relationships/image" Target="../media/image6.png"/><Relationship Id="rId9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4.png"/><Relationship Id="rId5" Type="http://schemas.openxmlformats.org/officeDocument/2006/relationships/image" Target="../media/image6.png"/><Relationship Id="rId10" Type="http://schemas.openxmlformats.org/officeDocument/2006/relationships/image" Target="../media/image81.jpg"/><Relationship Id="rId4" Type="http://schemas.openxmlformats.org/officeDocument/2006/relationships/image" Target="../media/image80.jpg"/><Relationship Id="rId9" Type="http://schemas.openxmlformats.org/officeDocument/2006/relationships/image" Target="../media/image1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openxmlformats.org/officeDocument/2006/relationships/image" Target="../media/image82.jpg"/><Relationship Id="rId9" Type="http://schemas.openxmlformats.org/officeDocument/2006/relationships/image" Target="../media/image8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g"/><Relationship Id="rId3" Type="http://schemas.openxmlformats.org/officeDocument/2006/relationships/image" Target="../media/image10.png"/><Relationship Id="rId7" Type="http://schemas.openxmlformats.org/officeDocument/2006/relationships/image" Target="../media/image84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86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4.png"/><Relationship Id="rId5" Type="http://schemas.openxmlformats.org/officeDocument/2006/relationships/image" Target="../media/image6.png"/><Relationship Id="rId10" Type="http://schemas.openxmlformats.org/officeDocument/2006/relationships/image" Target="../media/image17.png"/><Relationship Id="rId4" Type="http://schemas.openxmlformats.org/officeDocument/2006/relationships/image" Target="../media/image16.jpg"/><Relationship Id="rId9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g"/><Relationship Id="rId3" Type="http://schemas.openxmlformats.org/officeDocument/2006/relationships/image" Target="../media/image2.png"/><Relationship Id="rId7" Type="http://schemas.openxmlformats.org/officeDocument/2006/relationships/image" Target="../media/image87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3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24.jpg"/><Relationship Id="rId10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5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26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openxmlformats.org/officeDocument/2006/relationships/image" Target="../media/image28.jpg"/><Relationship Id="rId4" Type="http://schemas.openxmlformats.org/officeDocument/2006/relationships/image" Target="../media/image6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openxmlformats.org/officeDocument/2006/relationships/image" Target="../media/image30.jpg"/><Relationship Id="rId4" Type="http://schemas.openxmlformats.org/officeDocument/2006/relationships/image" Target="../media/image6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32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6"/>
          <p:cNvPicPr preferRelativeResize="0"/>
          <p:nvPr/>
        </p:nvPicPr>
        <p:blipFill rotWithShape="1">
          <a:blip r:embed="rId3">
            <a:alphaModFix/>
          </a:blip>
          <a:srcRect t="12759" b="12752"/>
          <a:stretch/>
        </p:blipFill>
        <p:spPr>
          <a:xfrm>
            <a:off x="0" y="0"/>
            <a:ext cx="9143998" cy="5039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94049" y="499950"/>
            <a:ext cx="2354450" cy="45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72543" y="364893"/>
            <a:ext cx="1220251" cy="836595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6"/>
          <p:cNvSpPr txBox="1"/>
          <p:nvPr/>
        </p:nvSpPr>
        <p:spPr>
          <a:xfrm>
            <a:off x="716279" y="1201488"/>
            <a:ext cx="1328145" cy="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ФУНКЦИИ</a:t>
            </a:r>
            <a:endParaRPr lang="ru-RU" sz="1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3" name="Google Shape;133;p26"/>
          <p:cNvSpPr txBox="1"/>
          <p:nvPr/>
        </p:nvSpPr>
        <p:spPr>
          <a:xfrm>
            <a:off x="2197589" y="1201488"/>
            <a:ext cx="1901621" cy="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ПРЕИМУЩЕСТВА</a:t>
            </a:r>
            <a:endParaRPr lang="ru-RU" sz="1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4" name="Google Shape;134;p26"/>
          <p:cNvSpPr txBox="1"/>
          <p:nvPr/>
        </p:nvSpPr>
        <p:spPr>
          <a:xfrm>
            <a:off x="4188728" y="1195264"/>
            <a:ext cx="1229092" cy="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ВЫГОДА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1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5" name="Google Shape;135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97025" y="2039105"/>
            <a:ext cx="4549948" cy="2605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87034" y="405650"/>
            <a:ext cx="2514096" cy="1777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5"/>
          <p:cNvSpPr/>
          <p:nvPr/>
        </p:nvSpPr>
        <p:spPr>
          <a:xfrm rot="10800000" flipH="1">
            <a:off x="0" y="326269"/>
            <a:ext cx="9144000" cy="3428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35"/>
          <p:cNvSpPr/>
          <p:nvPr/>
        </p:nvSpPr>
        <p:spPr>
          <a:xfrm>
            <a:off x="1083" y="0"/>
            <a:ext cx="9144000" cy="38177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3" name="Google Shape;413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496" y="64256"/>
            <a:ext cx="1160486" cy="222255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35" descr="Air blower, blower vacuum, garden blower, petrol blower, blower icon"/>
          <p:cNvSpPr/>
          <p:nvPr/>
        </p:nvSpPr>
        <p:spPr>
          <a:xfrm>
            <a:off x="1259681" y="63103"/>
            <a:ext cx="2286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5" name="Google Shape;415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09100" y="1139650"/>
            <a:ext cx="1314725" cy="1126201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35"/>
          <p:cNvSpPr/>
          <p:nvPr/>
        </p:nvSpPr>
        <p:spPr>
          <a:xfrm>
            <a:off x="5879350" y="1327355"/>
            <a:ext cx="2252973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Защита гидравлического насоса</a:t>
            </a:r>
            <a:endParaRPr lang="ru-RU"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35"/>
          <p:cNvSpPr/>
          <p:nvPr/>
        </p:nvSpPr>
        <p:spPr>
          <a:xfrm>
            <a:off x="5894103" y="2820375"/>
            <a:ext cx="15351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Крышка насоса</a:t>
            </a: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35"/>
          <p:cNvSpPr/>
          <p:nvPr/>
        </p:nvSpPr>
        <p:spPr>
          <a:xfrm>
            <a:off x="5735284" y="4361041"/>
            <a:ext cx="2825055" cy="314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 algn="ctr"/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Предотвращает внешние повреждения</a:t>
            </a:r>
            <a:endParaRPr sz="1100" dirty="0"/>
          </a:p>
        </p:txBody>
      </p:sp>
      <p:pic>
        <p:nvPicPr>
          <p:cNvPr id="419" name="Google Shape;419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18850" y="2659225"/>
            <a:ext cx="1314725" cy="11262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0" name="Google Shape;420;p35"/>
          <p:cNvGrpSpPr/>
          <p:nvPr/>
        </p:nvGrpSpPr>
        <p:grpSpPr>
          <a:xfrm>
            <a:off x="1083" y="-1"/>
            <a:ext cx="9144000" cy="431894"/>
            <a:chOff x="1444" y="-1"/>
            <a:chExt cx="12192000" cy="575859"/>
          </a:xfrm>
        </p:grpSpPr>
        <p:sp>
          <p:nvSpPr>
            <p:cNvPr id="421" name="Google Shape;421;p35"/>
            <p:cNvSpPr/>
            <p:nvPr/>
          </p:nvSpPr>
          <p:spPr>
            <a:xfrm>
              <a:off x="1444" y="-1"/>
              <a:ext cx="12192000" cy="575859"/>
            </a:xfrm>
            <a:prstGeom prst="rect">
              <a:avLst/>
            </a:prstGeom>
            <a:solidFill>
              <a:srgbClr val="9D9E9E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9D9E9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22" name="Google Shape;422;p3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4211" y="85675"/>
              <a:ext cx="1547314" cy="296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3" name="Google Shape;423;p3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346778" y="81647"/>
              <a:ext cx="3402013" cy="39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4" name="Google Shape;424;p3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268432" y="0"/>
              <a:ext cx="1113318" cy="55212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5" name="Google Shape;425;p35"/>
          <p:cNvSpPr txBox="1"/>
          <p:nvPr/>
        </p:nvSpPr>
        <p:spPr>
          <a:xfrm>
            <a:off x="5891682" y="1099356"/>
            <a:ext cx="7341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Функция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p35"/>
          <p:cNvSpPr txBox="1"/>
          <p:nvPr/>
        </p:nvSpPr>
        <p:spPr>
          <a:xfrm>
            <a:off x="5879346" y="2587239"/>
            <a:ext cx="11292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Преимущества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27" name="Google Shape;427;p35"/>
          <p:cNvCxnSpPr/>
          <p:nvPr/>
        </p:nvCxnSpPr>
        <p:spPr>
          <a:xfrm>
            <a:off x="5943363" y="1325857"/>
            <a:ext cx="874500" cy="0"/>
          </a:xfrm>
          <a:prstGeom prst="straightConnector1">
            <a:avLst/>
          </a:prstGeom>
          <a:noFill/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28" name="Google Shape;428;p35"/>
          <p:cNvCxnSpPr/>
          <p:nvPr/>
        </p:nvCxnSpPr>
        <p:spPr>
          <a:xfrm>
            <a:off x="5943370" y="2815984"/>
            <a:ext cx="1068300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29" name="Google Shape;429;p35"/>
          <p:cNvSpPr txBox="1"/>
          <p:nvPr/>
        </p:nvSpPr>
        <p:spPr>
          <a:xfrm>
            <a:off x="5891682" y="4123277"/>
            <a:ext cx="13806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Выгода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30" name="Google Shape;430;p35"/>
          <p:cNvCxnSpPr/>
          <p:nvPr/>
        </p:nvCxnSpPr>
        <p:spPr>
          <a:xfrm>
            <a:off x="5953747" y="4351157"/>
            <a:ext cx="1038000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431" name="Google Shape;431;p35"/>
          <p:cNvGrpSpPr/>
          <p:nvPr/>
        </p:nvGrpSpPr>
        <p:grpSpPr>
          <a:xfrm>
            <a:off x="0" y="-47958"/>
            <a:ext cx="9144000" cy="626686"/>
            <a:chOff x="1444" y="-1"/>
            <a:chExt cx="12192000" cy="835582"/>
          </a:xfrm>
        </p:grpSpPr>
        <p:sp>
          <p:nvSpPr>
            <p:cNvPr id="432" name="Google Shape;432;p35"/>
            <p:cNvSpPr/>
            <p:nvPr/>
          </p:nvSpPr>
          <p:spPr>
            <a:xfrm>
              <a:off x="1444" y="-1"/>
              <a:ext cx="12192000" cy="835582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24000">
                  <a:srgbClr val="F2F2F2"/>
                </a:gs>
                <a:gs pos="54000">
                  <a:srgbClr val="A5A5A5"/>
                </a:gs>
                <a:gs pos="81000">
                  <a:srgbClr val="D8D8D8"/>
                </a:gs>
                <a:gs pos="100000">
                  <a:srgbClr val="D8D8D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9D9E9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33" name="Google Shape;433;p3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4211" y="267115"/>
              <a:ext cx="1547314" cy="296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4" name="Google Shape;434;p3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208750" y="116251"/>
              <a:ext cx="1088524" cy="6590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5" name="Google Shape;435;p35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123238" y="380665"/>
              <a:ext cx="3133725" cy="1714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36" name="Google Shape;436;p3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626622" y="4039352"/>
            <a:ext cx="900278" cy="939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3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25950" y="1854751"/>
            <a:ext cx="3564396" cy="20409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8" name="Google Shape;438;p35"/>
          <p:cNvCxnSpPr>
            <a:endCxn id="415" idx="1"/>
          </p:cNvCxnSpPr>
          <p:nvPr/>
        </p:nvCxnSpPr>
        <p:spPr>
          <a:xfrm rot="10800000" flipH="1">
            <a:off x="1494600" y="1702750"/>
            <a:ext cx="2914500" cy="15450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miter lim="800000"/>
            <a:headEnd type="oval" w="lg" len="lg"/>
            <a:tailEnd type="oval" w="lg" len="lg"/>
          </a:ln>
        </p:spPr>
      </p:cxnSp>
      <p:sp>
        <p:nvSpPr>
          <p:cNvPr id="439" name="Google Shape;439;p35"/>
          <p:cNvSpPr/>
          <p:nvPr/>
        </p:nvSpPr>
        <p:spPr>
          <a:xfrm>
            <a:off x="2415373" y="691600"/>
            <a:ext cx="4313253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 algn="ctr"/>
            <a:r>
              <a:rPr lang="ru-RU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УМНАЯ ГИДРАВЛИЧЕСКАЯ СИСТЕМА</a:t>
            </a:r>
            <a:endParaRPr sz="14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0" name="Google Shape;440;p3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578702" y="-276675"/>
            <a:ext cx="1668475" cy="117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6"/>
          <p:cNvSpPr/>
          <p:nvPr/>
        </p:nvSpPr>
        <p:spPr>
          <a:xfrm rot="10800000" flipH="1">
            <a:off x="0" y="326269"/>
            <a:ext cx="9144000" cy="3428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36"/>
          <p:cNvSpPr/>
          <p:nvPr/>
        </p:nvSpPr>
        <p:spPr>
          <a:xfrm>
            <a:off x="1083" y="0"/>
            <a:ext cx="9144000" cy="38177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7" name="Google Shape;447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496" y="64256"/>
            <a:ext cx="1160486" cy="222255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36" descr="Air blower, blower vacuum, garden blower, petrol blower, blower icon"/>
          <p:cNvSpPr/>
          <p:nvPr/>
        </p:nvSpPr>
        <p:spPr>
          <a:xfrm>
            <a:off x="1259681" y="63103"/>
            <a:ext cx="2286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9" name="Google Shape;449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20170" y="1057103"/>
            <a:ext cx="1340575" cy="1143949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36"/>
          <p:cNvSpPr/>
          <p:nvPr/>
        </p:nvSpPr>
        <p:spPr>
          <a:xfrm>
            <a:off x="5177352" y="1267790"/>
            <a:ext cx="3420316" cy="426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ru-RU" sz="105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Умная гидравлическая система: вариант режима питания (конфигурация по умолчанию).</a:t>
            </a:r>
            <a:endParaRPr lang="ru-RU" sz="10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36"/>
          <p:cNvSpPr/>
          <p:nvPr/>
        </p:nvSpPr>
        <p:spPr>
          <a:xfrm>
            <a:off x="4686462" y="2269340"/>
            <a:ext cx="4125132" cy="1031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/>
            <a:r>
              <a:rPr lang="ru-RU" sz="10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Оба насоса (основной и вспомогательный) </a:t>
            </a:r>
            <a:r>
              <a:rPr lang="ru-RU" sz="105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работают </a:t>
            </a:r>
            <a:r>
              <a:rPr lang="ru-RU" sz="10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под давлением до 200 бар, что сокращает время </a:t>
            </a:r>
            <a:r>
              <a:rPr lang="ru-RU" sz="105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цикла. Когда </a:t>
            </a:r>
            <a:r>
              <a:rPr lang="ru-RU" sz="10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давление превышает 200 бар, для увеличения усилия отрыва скорость автоматически снижается, а давление увеличивается для повышения производительности.</a:t>
            </a:r>
            <a:endParaRPr sz="10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36"/>
          <p:cNvSpPr/>
          <p:nvPr/>
        </p:nvSpPr>
        <p:spPr>
          <a:xfrm>
            <a:off x="5174659" y="3718795"/>
            <a:ext cx="3787758" cy="1255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ru-RU" sz="10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 ПРИМЕНЕНИИ МАШИНЫ:</a:t>
            </a:r>
          </a:p>
          <a:p>
            <a:pPr lvl="0"/>
            <a:r>
              <a:rPr lang="ru-RU" sz="10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Лучшая производительность + меньшая нагрузка на двигатель + большая экономия топлива + более длительный срок службы компонентов. Уменьшение времени цикла </a:t>
            </a:r>
            <a:r>
              <a:rPr lang="ru-RU" sz="105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приводит </a:t>
            </a:r>
            <a:r>
              <a:rPr lang="ru-RU" sz="10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 повышению производительности минимум на 21%. </a:t>
            </a:r>
            <a:endParaRPr lang="ru-RU" sz="105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/>
            <a:r>
              <a:rPr lang="ru-RU" sz="105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ru-RU" sz="10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Большая производительность при меньшем расходе топлива даже с операторами средней квалификации)</a:t>
            </a:r>
            <a:endParaRPr sz="10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53" name="Google Shape;453;p36"/>
          <p:cNvGrpSpPr/>
          <p:nvPr/>
        </p:nvGrpSpPr>
        <p:grpSpPr>
          <a:xfrm>
            <a:off x="1083" y="-1"/>
            <a:ext cx="9144000" cy="431894"/>
            <a:chOff x="1444" y="-1"/>
            <a:chExt cx="12192000" cy="575859"/>
          </a:xfrm>
        </p:grpSpPr>
        <p:sp>
          <p:nvSpPr>
            <p:cNvPr id="454" name="Google Shape;454;p36"/>
            <p:cNvSpPr/>
            <p:nvPr/>
          </p:nvSpPr>
          <p:spPr>
            <a:xfrm>
              <a:off x="1444" y="-1"/>
              <a:ext cx="12192000" cy="575859"/>
            </a:xfrm>
            <a:prstGeom prst="rect">
              <a:avLst/>
            </a:prstGeom>
            <a:solidFill>
              <a:srgbClr val="9D9E9E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9D9E9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55" name="Google Shape;455;p3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4211" y="85675"/>
              <a:ext cx="1547314" cy="296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6" name="Google Shape;456;p3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346778" y="81647"/>
              <a:ext cx="3402013" cy="39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7" name="Google Shape;457;p3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268432" y="0"/>
              <a:ext cx="1113318" cy="55212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8" name="Google Shape;458;p36"/>
          <p:cNvSpPr txBox="1"/>
          <p:nvPr/>
        </p:nvSpPr>
        <p:spPr>
          <a:xfrm>
            <a:off x="5265578" y="1018193"/>
            <a:ext cx="841919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Функция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p36"/>
          <p:cNvSpPr txBox="1"/>
          <p:nvPr/>
        </p:nvSpPr>
        <p:spPr>
          <a:xfrm>
            <a:off x="5207549" y="2015420"/>
            <a:ext cx="1295048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Преимущества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60" name="Google Shape;460;p36"/>
          <p:cNvCxnSpPr/>
          <p:nvPr/>
        </p:nvCxnSpPr>
        <p:spPr>
          <a:xfrm>
            <a:off x="5271469" y="1247444"/>
            <a:ext cx="1002940" cy="0"/>
          </a:xfrm>
          <a:prstGeom prst="straightConnector1">
            <a:avLst/>
          </a:prstGeom>
          <a:noFill/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61" name="Google Shape;461;p36"/>
          <p:cNvCxnSpPr/>
          <p:nvPr/>
        </p:nvCxnSpPr>
        <p:spPr>
          <a:xfrm>
            <a:off x="5251147" y="2251401"/>
            <a:ext cx="1225203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62" name="Google Shape;462;p36"/>
          <p:cNvSpPr txBox="1"/>
          <p:nvPr/>
        </p:nvSpPr>
        <p:spPr>
          <a:xfrm>
            <a:off x="5182144" y="3387904"/>
            <a:ext cx="1583372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Выгода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63" name="Google Shape;463;p36"/>
          <p:cNvCxnSpPr/>
          <p:nvPr/>
        </p:nvCxnSpPr>
        <p:spPr>
          <a:xfrm>
            <a:off x="5264713" y="3642283"/>
            <a:ext cx="1190453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464" name="Google Shape;464;p36"/>
          <p:cNvGrpSpPr/>
          <p:nvPr/>
        </p:nvGrpSpPr>
        <p:grpSpPr>
          <a:xfrm>
            <a:off x="0" y="-47958"/>
            <a:ext cx="9144000" cy="626686"/>
            <a:chOff x="1444" y="-1"/>
            <a:chExt cx="12192000" cy="835582"/>
          </a:xfrm>
        </p:grpSpPr>
        <p:sp>
          <p:nvSpPr>
            <p:cNvPr id="465" name="Google Shape;465;p36"/>
            <p:cNvSpPr/>
            <p:nvPr/>
          </p:nvSpPr>
          <p:spPr>
            <a:xfrm>
              <a:off x="1444" y="-1"/>
              <a:ext cx="12192000" cy="835582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24000">
                  <a:srgbClr val="F2F2F2"/>
                </a:gs>
                <a:gs pos="54000">
                  <a:srgbClr val="A5A5A5"/>
                </a:gs>
                <a:gs pos="81000">
                  <a:srgbClr val="D8D8D8"/>
                </a:gs>
                <a:gs pos="100000">
                  <a:srgbClr val="D8D8D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9D9E9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66" name="Google Shape;466;p3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4211" y="267115"/>
              <a:ext cx="1547314" cy="296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7" name="Google Shape;467;p3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208750" y="116251"/>
              <a:ext cx="1088524" cy="6590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8" name="Google Shape;468;p3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123238" y="380665"/>
              <a:ext cx="3133725" cy="1714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69" name="Google Shape;469;p3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429715" y="2463125"/>
            <a:ext cx="1552873" cy="1038600"/>
          </a:xfrm>
          <a:prstGeom prst="rect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70" name="Google Shape;470;p3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167545" y="3986754"/>
            <a:ext cx="701976" cy="732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3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79511" y="3770325"/>
            <a:ext cx="1841898" cy="948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3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36187" y="1694345"/>
            <a:ext cx="3564396" cy="20409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3" name="Google Shape;473;p36"/>
          <p:cNvCxnSpPr>
            <a:endCxn id="449" idx="1"/>
          </p:cNvCxnSpPr>
          <p:nvPr/>
        </p:nvCxnSpPr>
        <p:spPr>
          <a:xfrm flipV="1">
            <a:off x="1464771" y="1629078"/>
            <a:ext cx="2155399" cy="848101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miter lim="800000"/>
            <a:headEnd type="oval" w="lg" len="lg"/>
            <a:tailEnd type="oval" w="lg" len="lg"/>
          </a:ln>
        </p:spPr>
      </p:cxnSp>
      <p:sp>
        <p:nvSpPr>
          <p:cNvPr id="474" name="Google Shape;474;p36"/>
          <p:cNvSpPr/>
          <p:nvPr/>
        </p:nvSpPr>
        <p:spPr>
          <a:xfrm>
            <a:off x="2927305" y="691600"/>
            <a:ext cx="3518314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 algn="ctr"/>
            <a:r>
              <a:rPr lang="ru-RU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УМНАЯ ГИДРАВЛИЧЕСКАЯ СИСТЕМА</a:t>
            </a:r>
            <a:endParaRPr lang="ru-RU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5" name="Google Shape;475;p3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578702" y="-276675"/>
            <a:ext cx="1668475" cy="117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37"/>
          <p:cNvSpPr/>
          <p:nvPr/>
        </p:nvSpPr>
        <p:spPr>
          <a:xfrm rot="10800000" flipH="1">
            <a:off x="0" y="326269"/>
            <a:ext cx="9144000" cy="3428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1" name="Google Shape;481;p37"/>
          <p:cNvSpPr/>
          <p:nvPr/>
        </p:nvSpPr>
        <p:spPr>
          <a:xfrm>
            <a:off x="1083" y="-7144"/>
            <a:ext cx="9144000" cy="38177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2" name="Google Shape;482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496" y="64256"/>
            <a:ext cx="1160486" cy="222255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37" descr="Air blower, blower vacuum, garden blower, petrol blower, blower icon"/>
          <p:cNvSpPr/>
          <p:nvPr/>
        </p:nvSpPr>
        <p:spPr>
          <a:xfrm>
            <a:off x="1259681" y="63103"/>
            <a:ext cx="2286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4" name="Google Shape;484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44025" y="1141650"/>
            <a:ext cx="1340650" cy="1272850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37"/>
          <p:cNvSpPr/>
          <p:nvPr/>
        </p:nvSpPr>
        <p:spPr>
          <a:xfrm>
            <a:off x="5587322" y="1352424"/>
            <a:ext cx="2962500" cy="774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ОПЦИЯ </a:t>
            </a: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ЭКО РЕЖИМА </a:t>
            </a:r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Для </a:t>
            </a: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работы с погрузчиком в режиме </a:t>
            </a:r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движения (с </a:t>
            </a: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помощью переключателя ручного выбора EFFY)</a:t>
            </a: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6" name="Google Shape;486;p37"/>
          <p:cNvSpPr/>
          <p:nvPr/>
        </p:nvSpPr>
        <p:spPr>
          <a:xfrm>
            <a:off x="5141588" y="2401360"/>
            <a:ext cx="3892800" cy="10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/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Насос погрузчика / только основной насос включен, вспомогательный насос отключен</a:t>
            </a:r>
          </a:p>
          <a:p>
            <a:pPr marL="457200" lvl="0"/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Лучшее распределение мощности от двигателя для гидравлики </a:t>
            </a:r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 колесная </a:t>
            </a: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тяга</a:t>
            </a:r>
          </a:p>
          <a:p>
            <a:pPr marL="457200" lvl="0"/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Интеллектуальное управление мощностью и производительностью</a:t>
            </a: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" name="Google Shape;487;p37"/>
          <p:cNvSpPr/>
          <p:nvPr/>
        </p:nvSpPr>
        <p:spPr>
          <a:xfrm>
            <a:off x="5589900" y="3936489"/>
            <a:ext cx="3444488" cy="1095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Лучшее сцепление с колесами, </a:t>
            </a:r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лучший </a:t>
            </a: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отвал, более высокая степень заполнения ковша, более короткое время рабочего цикла, что значительно увеличивает производительность.</a:t>
            </a:r>
          </a:p>
          <a:p>
            <a:pPr lvl="0"/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Повышенная мощность колес обеспечивает более быстрый подбор и хорошую скорость движения.</a:t>
            </a: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88" name="Google Shape;488;p37"/>
          <p:cNvGrpSpPr/>
          <p:nvPr/>
        </p:nvGrpSpPr>
        <p:grpSpPr>
          <a:xfrm>
            <a:off x="1083" y="-1"/>
            <a:ext cx="9144000" cy="431894"/>
            <a:chOff x="1444" y="-1"/>
            <a:chExt cx="12192000" cy="575859"/>
          </a:xfrm>
        </p:grpSpPr>
        <p:sp>
          <p:nvSpPr>
            <p:cNvPr id="489" name="Google Shape;489;p37"/>
            <p:cNvSpPr/>
            <p:nvPr/>
          </p:nvSpPr>
          <p:spPr>
            <a:xfrm>
              <a:off x="1444" y="-1"/>
              <a:ext cx="12192000" cy="575859"/>
            </a:xfrm>
            <a:prstGeom prst="rect">
              <a:avLst/>
            </a:prstGeom>
            <a:solidFill>
              <a:srgbClr val="9D9E9E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9D9E9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90" name="Google Shape;490;p3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4211" y="85675"/>
              <a:ext cx="1547314" cy="296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1" name="Google Shape;491;p3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346778" y="81647"/>
              <a:ext cx="3402013" cy="39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2" name="Google Shape;492;p3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268432" y="0"/>
              <a:ext cx="1113318" cy="55212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93" name="Google Shape;493;p37"/>
          <p:cNvSpPr txBox="1"/>
          <p:nvPr/>
        </p:nvSpPr>
        <p:spPr>
          <a:xfrm>
            <a:off x="5575948" y="1103303"/>
            <a:ext cx="7341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Функция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494;p37"/>
          <p:cNvSpPr txBox="1"/>
          <p:nvPr/>
        </p:nvSpPr>
        <p:spPr>
          <a:xfrm>
            <a:off x="5586401" y="2147433"/>
            <a:ext cx="11292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Преимущества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95" name="Google Shape;495;p37"/>
          <p:cNvCxnSpPr/>
          <p:nvPr/>
        </p:nvCxnSpPr>
        <p:spPr>
          <a:xfrm>
            <a:off x="5632185" y="1325411"/>
            <a:ext cx="874500" cy="0"/>
          </a:xfrm>
          <a:prstGeom prst="straightConnector1">
            <a:avLst/>
          </a:prstGeom>
          <a:noFill/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96" name="Google Shape;496;p37"/>
          <p:cNvCxnSpPr/>
          <p:nvPr/>
        </p:nvCxnSpPr>
        <p:spPr>
          <a:xfrm>
            <a:off x="5639046" y="2369034"/>
            <a:ext cx="1068300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97" name="Google Shape;497;p37"/>
          <p:cNvSpPr txBox="1"/>
          <p:nvPr/>
        </p:nvSpPr>
        <p:spPr>
          <a:xfrm>
            <a:off x="5605704" y="3653086"/>
            <a:ext cx="13806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Выгода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98" name="Google Shape;498;p37"/>
          <p:cNvCxnSpPr/>
          <p:nvPr/>
        </p:nvCxnSpPr>
        <p:spPr>
          <a:xfrm>
            <a:off x="5645010" y="3888109"/>
            <a:ext cx="1038000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499" name="Google Shape;499;p37"/>
          <p:cNvGrpSpPr/>
          <p:nvPr/>
        </p:nvGrpSpPr>
        <p:grpSpPr>
          <a:xfrm>
            <a:off x="0" y="-47958"/>
            <a:ext cx="9144000" cy="626686"/>
            <a:chOff x="1444" y="-1"/>
            <a:chExt cx="12192000" cy="835582"/>
          </a:xfrm>
        </p:grpSpPr>
        <p:sp>
          <p:nvSpPr>
            <p:cNvPr id="500" name="Google Shape;500;p37"/>
            <p:cNvSpPr/>
            <p:nvPr/>
          </p:nvSpPr>
          <p:spPr>
            <a:xfrm>
              <a:off x="1444" y="-1"/>
              <a:ext cx="12192000" cy="835582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24000">
                  <a:srgbClr val="F2F2F2"/>
                </a:gs>
                <a:gs pos="54000">
                  <a:srgbClr val="A5A5A5"/>
                </a:gs>
                <a:gs pos="81000">
                  <a:srgbClr val="D8D8D8"/>
                </a:gs>
                <a:gs pos="100000">
                  <a:srgbClr val="D8D8D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9D9E9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01" name="Google Shape;501;p3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4211" y="267115"/>
              <a:ext cx="1547314" cy="296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2" name="Google Shape;502;p3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208750" y="116251"/>
              <a:ext cx="1088524" cy="6590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3" name="Google Shape;503;p3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123238" y="380665"/>
              <a:ext cx="3133725" cy="1714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04" name="Google Shape;504;p3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065350" y="2648450"/>
            <a:ext cx="1380599" cy="889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3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79511" y="3689041"/>
            <a:ext cx="1841898" cy="948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3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187842" y="3831924"/>
            <a:ext cx="900278" cy="939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3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25950" y="1854751"/>
            <a:ext cx="3564396" cy="20409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8" name="Google Shape;508;p37"/>
          <p:cNvCxnSpPr>
            <a:endCxn id="484" idx="1"/>
          </p:cNvCxnSpPr>
          <p:nvPr/>
        </p:nvCxnSpPr>
        <p:spPr>
          <a:xfrm rot="10800000" flipH="1">
            <a:off x="1508125" y="1778075"/>
            <a:ext cx="2535900" cy="6972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miter lim="800000"/>
            <a:headEnd type="oval" w="lg" len="lg"/>
            <a:tailEnd type="oval" w="lg" len="lg"/>
          </a:ln>
        </p:spPr>
      </p:cxnSp>
      <p:sp>
        <p:nvSpPr>
          <p:cNvPr id="509" name="Google Shape;509;p37"/>
          <p:cNvSpPr/>
          <p:nvPr/>
        </p:nvSpPr>
        <p:spPr>
          <a:xfrm>
            <a:off x="2957456" y="691600"/>
            <a:ext cx="336105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 algn="ctr"/>
            <a:r>
              <a:rPr lang="ru-RU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УМНАЯ ГИДРАВЛИЧЕСКАЯ СИСТЕМА</a:t>
            </a:r>
            <a:endParaRPr lang="ru-RU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0" name="Google Shape;510;p3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578702" y="-276675"/>
            <a:ext cx="1668475" cy="117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38"/>
          <p:cNvSpPr/>
          <p:nvPr/>
        </p:nvSpPr>
        <p:spPr>
          <a:xfrm rot="10800000" flipH="1">
            <a:off x="0" y="326269"/>
            <a:ext cx="9144000" cy="3428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Google Shape;516;p38"/>
          <p:cNvSpPr/>
          <p:nvPr/>
        </p:nvSpPr>
        <p:spPr>
          <a:xfrm>
            <a:off x="1083" y="0"/>
            <a:ext cx="9144000" cy="38177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7" name="Google Shape;517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496" y="64256"/>
            <a:ext cx="1160486" cy="222255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38" descr="Air blower, blower vacuum, garden blower, petrol blower, blower icon"/>
          <p:cNvSpPr/>
          <p:nvPr/>
        </p:nvSpPr>
        <p:spPr>
          <a:xfrm>
            <a:off x="1259681" y="63103"/>
            <a:ext cx="2286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9" name="Google Shape;519;p38"/>
          <p:cNvSpPr/>
          <p:nvPr/>
        </p:nvSpPr>
        <p:spPr>
          <a:xfrm>
            <a:off x="5588501" y="1333199"/>
            <a:ext cx="2628900" cy="500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Дополнительная гидравлическая система.</a:t>
            </a:r>
            <a:endParaRPr lang="ru-RU" sz="11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0" name="Google Shape;520;p38"/>
          <p:cNvSpPr/>
          <p:nvPr/>
        </p:nvSpPr>
        <p:spPr>
          <a:xfrm>
            <a:off x="5607772" y="2951842"/>
            <a:ext cx="3302764" cy="647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Гидравлическая мощность машины может быть доступна для других функций на объекте заказчика.</a:t>
            </a:r>
            <a:endParaRPr sz="11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1" name="Google Shape;521;p38"/>
          <p:cNvSpPr/>
          <p:nvPr/>
        </p:nvSpPr>
        <p:spPr>
          <a:xfrm>
            <a:off x="5603555" y="4388595"/>
            <a:ext cx="28380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Одна и та же машина может использоваться для выполнения </a:t>
            </a:r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различных </a:t>
            </a: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работ</a:t>
            </a:r>
            <a:endParaRPr sz="11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22" name="Google Shape;522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29737" y="1091079"/>
            <a:ext cx="1816357" cy="1485069"/>
          </a:xfrm>
          <a:prstGeom prst="rect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523" name="Google Shape;523;p38"/>
          <p:cNvGrpSpPr/>
          <p:nvPr/>
        </p:nvGrpSpPr>
        <p:grpSpPr>
          <a:xfrm>
            <a:off x="1083" y="-1"/>
            <a:ext cx="9144000" cy="431894"/>
            <a:chOff x="1444" y="-1"/>
            <a:chExt cx="12192000" cy="575859"/>
          </a:xfrm>
        </p:grpSpPr>
        <p:sp>
          <p:nvSpPr>
            <p:cNvPr id="524" name="Google Shape;524;p38"/>
            <p:cNvSpPr/>
            <p:nvPr/>
          </p:nvSpPr>
          <p:spPr>
            <a:xfrm>
              <a:off x="1444" y="-1"/>
              <a:ext cx="12192000" cy="575859"/>
            </a:xfrm>
            <a:prstGeom prst="rect">
              <a:avLst/>
            </a:prstGeom>
            <a:solidFill>
              <a:srgbClr val="9D9E9E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9D9E9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25" name="Google Shape;525;p3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4211" y="85675"/>
              <a:ext cx="1547314" cy="296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6" name="Google Shape;526;p3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346778" y="81647"/>
              <a:ext cx="3402013" cy="39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7" name="Google Shape;527;p3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268432" y="0"/>
              <a:ext cx="1113318" cy="55212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28" name="Google Shape;528;p38"/>
          <p:cNvSpPr txBox="1"/>
          <p:nvPr/>
        </p:nvSpPr>
        <p:spPr>
          <a:xfrm>
            <a:off x="5588496" y="1121894"/>
            <a:ext cx="7341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Функция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9" name="Google Shape;529;p38"/>
          <p:cNvSpPr txBox="1"/>
          <p:nvPr/>
        </p:nvSpPr>
        <p:spPr>
          <a:xfrm>
            <a:off x="5607772" y="2734344"/>
            <a:ext cx="11292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Преимущества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30" name="Google Shape;530;p38"/>
          <p:cNvCxnSpPr/>
          <p:nvPr/>
        </p:nvCxnSpPr>
        <p:spPr>
          <a:xfrm>
            <a:off x="5651877" y="1336858"/>
            <a:ext cx="874500" cy="0"/>
          </a:xfrm>
          <a:prstGeom prst="straightConnector1">
            <a:avLst/>
          </a:prstGeom>
          <a:noFill/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31" name="Google Shape;531;p38"/>
          <p:cNvCxnSpPr/>
          <p:nvPr/>
        </p:nvCxnSpPr>
        <p:spPr>
          <a:xfrm>
            <a:off x="5671797" y="2955945"/>
            <a:ext cx="1068300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32" name="Google Shape;532;p38"/>
          <p:cNvSpPr txBox="1"/>
          <p:nvPr/>
        </p:nvSpPr>
        <p:spPr>
          <a:xfrm>
            <a:off x="5607772" y="4153571"/>
            <a:ext cx="13806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Выгода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33" name="Google Shape;533;p38"/>
          <p:cNvCxnSpPr/>
          <p:nvPr/>
        </p:nvCxnSpPr>
        <p:spPr>
          <a:xfrm>
            <a:off x="5669837" y="4388595"/>
            <a:ext cx="1038000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534" name="Google Shape;534;p38"/>
          <p:cNvGrpSpPr/>
          <p:nvPr/>
        </p:nvGrpSpPr>
        <p:grpSpPr>
          <a:xfrm>
            <a:off x="0" y="-47958"/>
            <a:ext cx="9144000" cy="626686"/>
            <a:chOff x="1444" y="-1"/>
            <a:chExt cx="12192000" cy="835582"/>
          </a:xfrm>
        </p:grpSpPr>
        <p:sp>
          <p:nvSpPr>
            <p:cNvPr id="535" name="Google Shape;535;p38"/>
            <p:cNvSpPr/>
            <p:nvPr/>
          </p:nvSpPr>
          <p:spPr>
            <a:xfrm>
              <a:off x="1444" y="-1"/>
              <a:ext cx="12192000" cy="835582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24000">
                  <a:srgbClr val="F2F2F2"/>
                </a:gs>
                <a:gs pos="54000">
                  <a:srgbClr val="A5A5A5"/>
                </a:gs>
                <a:gs pos="81000">
                  <a:srgbClr val="D8D8D8"/>
                </a:gs>
                <a:gs pos="100000">
                  <a:srgbClr val="D8D8D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9D9E9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36" name="Google Shape;536;p3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4211" y="267115"/>
              <a:ext cx="1547314" cy="296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7" name="Google Shape;537;p3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208750" y="116251"/>
              <a:ext cx="1088524" cy="6590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8" name="Google Shape;538;p38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123238" y="380665"/>
              <a:ext cx="3133725" cy="1714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39" name="Google Shape;539;p3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055556" y="4064660"/>
            <a:ext cx="964719" cy="1006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3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057875" y="2728625"/>
            <a:ext cx="1129200" cy="1129200"/>
          </a:xfrm>
          <a:prstGeom prst="rect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41" name="Google Shape;541;p3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25950" y="1854751"/>
            <a:ext cx="3564396" cy="20409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2" name="Google Shape;542;p38"/>
          <p:cNvCxnSpPr>
            <a:endCxn id="522" idx="1"/>
          </p:cNvCxnSpPr>
          <p:nvPr/>
        </p:nvCxnSpPr>
        <p:spPr>
          <a:xfrm rot="10800000" flipH="1">
            <a:off x="2590237" y="1833614"/>
            <a:ext cx="1039500" cy="11355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miter lim="800000"/>
            <a:headEnd type="oval" w="lg" len="lg"/>
            <a:tailEnd type="oval" w="lg" len="lg"/>
          </a:ln>
        </p:spPr>
      </p:cxnSp>
      <p:sp>
        <p:nvSpPr>
          <p:cNvPr id="543" name="Google Shape;543;p38"/>
          <p:cNvSpPr/>
          <p:nvPr/>
        </p:nvSpPr>
        <p:spPr>
          <a:xfrm>
            <a:off x="2761009" y="691600"/>
            <a:ext cx="3624147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 algn="ctr"/>
            <a:r>
              <a:rPr lang="ru-RU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УМНАЯ ГИДРАВЛИЧЕСКАЯ СИСТЕМА</a:t>
            </a:r>
            <a:endParaRPr lang="ru-RU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4" name="Google Shape;544;p3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578702" y="-276675"/>
            <a:ext cx="1668475" cy="117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39"/>
          <p:cNvSpPr txBox="1"/>
          <p:nvPr/>
        </p:nvSpPr>
        <p:spPr>
          <a:xfrm>
            <a:off x="5718700" y="3996419"/>
            <a:ext cx="2316347" cy="65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1100" dirty="0">
                <a:latin typeface="Calibri"/>
                <a:ea typeface="Calibri"/>
                <a:cs typeface="Calibri"/>
                <a:sym typeface="Calibri"/>
              </a:rPr>
              <a:t>Позволяет оператору </a:t>
            </a:r>
            <a:r>
              <a:rPr lang="ru-RU" sz="1100" dirty="0" smtClean="0">
                <a:latin typeface="Calibri"/>
                <a:ea typeface="Calibri"/>
                <a:cs typeface="Calibri"/>
                <a:sym typeface="Calibri"/>
              </a:rPr>
              <a:t>видеть без искажений из </a:t>
            </a:r>
            <a:r>
              <a:rPr lang="ru-RU" sz="1100" dirty="0">
                <a:latin typeface="Calibri"/>
                <a:ea typeface="Calibri"/>
                <a:cs typeface="Calibri"/>
                <a:sym typeface="Calibri"/>
              </a:rPr>
              <a:t>положения сидя.</a:t>
            </a:r>
            <a:endParaRPr sz="11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0" name="Google Shape;550;p39"/>
          <p:cNvSpPr/>
          <p:nvPr/>
        </p:nvSpPr>
        <p:spPr>
          <a:xfrm rot="10800000" flipH="1">
            <a:off x="0" y="326358"/>
            <a:ext cx="9144000" cy="342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1" name="Google Shape;551;p39"/>
          <p:cNvSpPr/>
          <p:nvPr/>
        </p:nvSpPr>
        <p:spPr>
          <a:xfrm>
            <a:off x="1083" y="0"/>
            <a:ext cx="9144000" cy="3819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2" name="Google Shape;552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496" y="78544"/>
            <a:ext cx="1160485" cy="222255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39" descr="Air blower, blower vacuum, garden blower, petrol blower, blower icon"/>
          <p:cNvSpPr/>
          <p:nvPr/>
        </p:nvSpPr>
        <p:spPr>
          <a:xfrm>
            <a:off x="1259681" y="63103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4" name="Google Shape;554;p39"/>
          <p:cNvSpPr txBox="1"/>
          <p:nvPr/>
        </p:nvSpPr>
        <p:spPr>
          <a:xfrm>
            <a:off x="5740372" y="1020266"/>
            <a:ext cx="7341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Функция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5" name="Google Shape;555;p39"/>
          <p:cNvSpPr txBox="1"/>
          <p:nvPr/>
        </p:nvSpPr>
        <p:spPr>
          <a:xfrm>
            <a:off x="5733966" y="2449235"/>
            <a:ext cx="11292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Преимущества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56" name="Google Shape;556;p39"/>
          <p:cNvCxnSpPr/>
          <p:nvPr/>
        </p:nvCxnSpPr>
        <p:spPr>
          <a:xfrm>
            <a:off x="5803754" y="1235229"/>
            <a:ext cx="874500" cy="0"/>
          </a:xfrm>
          <a:prstGeom prst="straightConnector1">
            <a:avLst/>
          </a:prstGeom>
          <a:noFill/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57" name="Google Shape;557;p39"/>
          <p:cNvCxnSpPr/>
          <p:nvPr/>
        </p:nvCxnSpPr>
        <p:spPr>
          <a:xfrm>
            <a:off x="5794911" y="2672401"/>
            <a:ext cx="1068300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58" name="Google Shape;558;p39"/>
          <p:cNvSpPr txBox="1"/>
          <p:nvPr/>
        </p:nvSpPr>
        <p:spPr>
          <a:xfrm>
            <a:off x="5752199" y="3776865"/>
            <a:ext cx="13806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Выгода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59" name="Google Shape;559;p39"/>
          <p:cNvCxnSpPr/>
          <p:nvPr/>
        </p:nvCxnSpPr>
        <p:spPr>
          <a:xfrm>
            <a:off x="5814264" y="3997600"/>
            <a:ext cx="1038000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560" name="Google Shape;560;p39"/>
          <p:cNvGrpSpPr/>
          <p:nvPr/>
        </p:nvGrpSpPr>
        <p:grpSpPr>
          <a:xfrm>
            <a:off x="0" y="-47958"/>
            <a:ext cx="9144000" cy="626625"/>
            <a:chOff x="1444" y="-1"/>
            <a:chExt cx="12192000" cy="835500"/>
          </a:xfrm>
        </p:grpSpPr>
        <p:sp>
          <p:nvSpPr>
            <p:cNvPr id="561" name="Google Shape;561;p39"/>
            <p:cNvSpPr/>
            <p:nvPr/>
          </p:nvSpPr>
          <p:spPr>
            <a:xfrm>
              <a:off x="1444" y="-1"/>
              <a:ext cx="12192000" cy="8355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24000">
                  <a:srgbClr val="F2F2F2"/>
                </a:gs>
                <a:gs pos="54000">
                  <a:srgbClr val="A5A5A5"/>
                </a:gs>
                <a:gs pos="81000">
                  <a:srgbClr val="D8D8D8"/>
                </a:gs>
                <a:gs pos="100000">
                  <a:srgbClr val="D8D8D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9D9E9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62" name="Google Shape;562;p3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4211" y="267115"/>
              <a:ext cx="1547314" cy="296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3" name="Google Shape;563;p3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208750" y="116251"/>
              <a:ext cx="1088524" cy="6590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4" name="Google Shape;564;p3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123238" y="380665"/>
              <a:ext cx="3133721" cy="1714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65" name="Google Shape;565;p3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32314" y="3761651"/>
            <a:ext cx="900278" cy="939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39"/>
          <p:cNvPicPr preferRelativeResize="0"/>
          <p:nvPr/>
        </p:nvPicPr>
        <p:blipFill rotWithShape="1">
          <a:blip r:embed="rId7">
            <a:alphaModFix/>
          </a:blip>
          <a:srcRect l="5028" r="13743"/>
          <a:stretch/>
        </p:blipFill>
        <p:spPr>
          <a:xfrm>
            <a:off x="3761770" y="2274550"/>
            <a:ext cx="1874175" cy="939425"/>
          </a:xfrm>
          <a:prstGeom prst="rect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67" name="Google Shape;567;p39"/>
          <p:cNvSpPr txBox="1"/>
          <p:nvPr/>
        </p:nvSpPr>
        <p:spPr>
          <a:xfrm>
            <a:off x="5720250" y="2654475"/>
            <a:ext cx="2736300" cy="4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1100" dirty="0">
                <a:latin typeface="Calibri"/>
                <a:ea typeface="Calibri"/>
                <a:cs typeface="Calibri"/>
                <a:sym typeface="Calibri"/>
              </a:rPr>
              <a:t>Хороший обзор при работе с погрузчиком</a:t>
            </a:r>
            <a:endParaRPr sz="11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8" name="Google Shape;568;p39"/>
          <p:cNvSpPr txBox="1"/>
          <p:nvPr/>
        </p:nvSpPr>
        <p:spPr>
          <a:xfrm>
            <a:off x="5737800" y="1178110"/>
            <a:ext cx="2297247" cy="592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1100" dirty="0" smtClean="0">
                <a:latin typeface="Calibri"/>
                <a:ea typeface="Calibri"/>
                <a:cs typeface="Calibri"/>
                <a:sym typeface="Calibri"/>
              </a:rPr>
              <a:t>Изогнутые передние стекла кабины </a:t>
            </a:r>
            <a:r>
              <a:rPr lang="ru-RU" sz="1100" dirty="0">
                <a:latin typeface="Calibri"/>
                <a:ea typeface="Calibri"/>
                <a:cs typeface="Calibri"/>
                <a:sym typeface="Calibri"/>
              </a:rPr>
              <a:t>обеспечивают отличный обзор</a:t>
            </a:r>
            <a:endParaRPr sz="11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9" name="Google Shape;569;p39"/>
          <p:cNvPicPr preferRelativeResize="0"/>
          <p:nvPr/>
        </p:nvPicPr>
        <p:blipFill rotWithShape="1">
          <a:blip r:embed="rId8">
            <a:alphaModFix/>
          </a:blip>
          <a:srcRect l="25003" r="33255" b="57871"/>
          <a:stretch/>
        </p:blipFill>
        <p:spPr>
          <a:xfrm>
            <a:off x="3828070" y="908325"/>
            <a:ext cx="1821601" cy="997901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70" name="Google Shape;570;p3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25950" y="1854751"/>
            <a:ext cx="3564396" cy="20409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1" name="Google Shape;571;p39"/>
          <p:cNvCxnSpPr>
            <a:endCxn id="569" idx="1"/>
          </p:cNvCxnSpPr>
          <p:nvPr/>
        </p:nvCxnSpPr>
        <p:spPr>
          <a:xfrm rot="10800000" flipH="1">
            <a:off x="1756870" y="1407276"/>
            <a:ext cx="2071200" cy="8064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miter lim="800000"/>
            <a:headEnd type="oval" w="lg" len="lg"/>
            <a:tailEnd type="oval" w="lg" len="lg"/>
          </a:ln>
        </p:spPr>
      </p:cxnSp>
      <p:pic>
        <p:nvPicPr>
          <p:cNvPr id="572" name="Google Shape;572;p3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578702" y="-276675"/>
            <a:ext cx="1668475" cy="1179550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39"/>
          <p:cNvSpPr/>
          <p:nvPr/>
        </p:nvSpPr>
        <p:spPr>
          <a:xfrm>
            <a:off x="2232600" y="593388"/>
            <a:ext cx="4564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4" name="Google Shape;574;p39"/>
          <p:cNvSpPr/>
          <p:nvPr/>
        </p:nvSpPr>
        <p:spPr>
          <a:xfrm>
            <a:off x="2470212" y="577806"/>
            <a:ext cx="3686927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 algn="ctr"/>
            <a:r>
              <a:rPr lang="ru-RU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КОМФОРТНАЯ </a:t>
            </a:r>
            <a:r>
              <a:rPr lang="ru-RU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КАБИНА ОПЕРАТОРА</a:t>
            </a:r>
            <a:endParaRPr sz="14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40"/>
          <p:cNvSpPr txBox="1"/>
          <p:nvPr/>
        </p:nvSpPr>
        <p:spPr>
          <a:xfrm>
            <a:off x="5718700" y="4244475"/>
            <a:ext cx="2854611" cy="567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dirty="0" smtClean="0">
                <a:latin typeface="Calibri"/>
                <a:ea typeface="Calibri"/>
                <a:cs typeface="Calibri"/>
                <a:sym typeface="Calibri"/>
              </a:rPr>
              <a:t>Повышает эффективность и производительность оператора машины. </a:t>
            </a:r>
            <a:endParaRPr sz="11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0" name="Google Shape;580;p40"/>
          <p:cNvSpPr/>
          <p:nvPr/>
        </p:nvSpPr>
        <p:spPr>
          <a:xfrm rot="10800000" flipH="1">
            <a:off x="0" y="326358"/>
            <a:ext cx="9144000" cy="342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1" name="Google Shape;581;p40"/>
          <p:cNvSpPr/>
          <p:nvPr/>
        </p:nvSpPr>
        <p:spPr>
          <a:xfrm>
            <a:off x="1083" y="0"/>
            <a:ext cx="9144000" cy="3819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2" name="Google Shape;582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496" y="78544"/>
            <a:ext cx="1160485" cy="222255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p40" descr="Air blower, blower vacuum, garden blower, petrol blower, blower icon"/>
          <p:cNvSpPr/>
          <p:nvPr/>
        </p:nvSpPr>
        <p:spPr>
          <a:xfrm>
            <a:off x="1259681" y="63103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4" name="Google Shape;584;p40"/>
          <p:cNvSpPr txBox="1"/>
          <p:nvPr/>
        </p:nvSpPr>
        <p:spPr>
          <a:xfrm>
            <a:off x="5740372" y="1015406"/>
            <a:ext cx="7341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Функция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5" name="Google Shape;585;p40"/>
          <p:cNvSpPr txBox="1"/>
          <p:nvPr/>
        </p:nvSpPr>
        <p:spPr>
          <a:xfrm>
            <a:off x="5733966" y="2398980"/>
            <a:ext cx="11292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Преимущества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86" name="Google Shape;586;p40"/>
          <p:cNvCxnSpPr/>
          <p:nvPr/>
        </p:nvCxnSpPr>
        <p:spPr>
          <a:xfrm>
            <a:off x="5803754" y="1230369"/>
            <a:ext cx="874500" cy="0"/>
          </a:xfrm>
          <a:prstGeom prst="straightConnector1">
            <a:avLst/>
          </a:prstGeom>
          <a:noFill/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87" name="Google Shape;587;p40"/>
          <p:cNvCxnSpPr/>
          <p:nvPr/>
        </p:nvCxnSpPr>
        <p:spPr>
          <a:xfrm>
            <a:off x="5794911" y="2622146"/>
            <a:ext cx="1068300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88" name="Google Shape;588;p40"/>
          <p:cNvSpPr txBox="1"/>
          <p:nvPr/>
        </p:nvSpPr>
        <p:spPr>
          <a:xfrm>
            <a:off x="5752199" y="4024920"/>
            <a:ext cx="13806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Выгода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89" name="Google Shape;589;p40"/>
          <p:cNvCxnSpPr/>
          <p:nvPr/>
        </p:nvCxnSpPr>
        <p:spPr>
          <a:xfrm>
            <a:off x="5814264" y="4245655"/>
            <a:ext cx="1038000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590" name="Google Shape;590;p40"/>
          <p:cNvGrpSpPr/>
          <p:nvPr/>
        </p:nvGrpSpPr>
        <p:grpSpPr>
          <a:xfrm>
            <a:off x="0" y="-47958"/>
            <a:ext cx="9144000" cy="626625"/>
            <a:chOff x="1444" y="-1"/>
            <a:chExt cx="12192000" cy="835500"/>
          </a:xfrm>
        </p:grpSpPr>
        <p:sp>
          <p:nvSpPr>
            <p:cNvPr id="591" name="Google Shape;591;p40"/>
            <p:cNvSpPr/>
            <p:nvPr/>
          </p:nvSpPr>
          <p:spPr>
            <a:xfrm>
              <a:off x="1444" y="-1"/>
              <a:ext cx="12192000" cy="8355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24000">
                  <a:srgbClr val="F2F2F2"/>
                </a:gs>
                <a:gs pos="54000">
                  <a:srgbClr val="A5A5A5"/>
                </a:gs>
                <a:gs pos="81000">
                  <a:srgbClr val="D8D8D8"/>
                </a:gs>
                <a:gs pos="100000">
                  <a:srgbClr val="D8D8D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9D9E9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92" name="Google Shape;592;p4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4211" y="267115"/>
              <a:ext cx="1547314" cy="296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3" name="Google Shape;593;p4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208750" y="116251"/>
              <a:ext cx="1088524" cy="6590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4" name="Google Shape;594;p4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123238" y="380665"/>
              <a:ext cx="3133721" cy="1714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95" name="Google Shape;595;p4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38799" y="4022676"/>
            <a:ext cx="900278" cy="939420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p40"/>
          <p:cNvSpPr txBox="1"/>
          <p:nvPr/>
        </p:nvSpPr>
        <p:spPr>
          <a:xfrm>
            <a:off x="5720250" y="2597734"/>
            <a:ext cx="2133214" cy="595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1100" dirty="0">
                <a:latin typeface="Calibri"/>
                <a:ea typeface="Calibri"/>
                <a:cs typeface="Calibri"/>
                <a:sym typeface="Calibri"/>
              </a:rPr>
              <a:t>Простота в эксплуатации и повышенный комфорт оператора.</a:t>
            </a:r>
            <a:endParaRPr sz="11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7" name="Google Shape;597;p40"/>
          <p:cNvSpPr txBox="1"/>
          <p:nvPr/>
        </p:nvSpPr>
        <p:spPr>
          <a:xfrm>
            <a:off x="5737800" y="1199189"/>
            <a:ext cx="1921112" cy="655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1100" dirty="0" smtClean="0">
                <a:latin typeface="Calibri"/>
                <a:ea typeface="Calibri"/>
                <a:cs typeface="Calibri"/>
                <a:sym typeface="Calibri"/>
              </a:rPr>
              <a:t>Джойстик с эксплуатационным управлением</a:t>
            </a:r>
            <a:endParaRPr lang="ru-RU" sz="11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8" name="Google Shape;598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46063" y="1090375"/>
            <a:ext cx="1793995" cy="1196042"/>
          </a:xfrm>
          <a:prstGeom prst="rect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599" name="Google Shape;599;p40"/>
          <p:cNvGrpSpPr/>
          <p:nvPr/>
        </p:nvGrpSpPr>
        <p:grpSpPr>
          <a:xfrm>
            <a:off x="4021906" y="2497542"/>
            <a:ext cx="1442310" cy="1314013"/>
            <a:chOff x="3541698" y="3890808"/>
            <a:chExt cx="1505700" cy="1352700"/>
          </a:xfrm>
        </p:grpSpPr>
        <p:sp>
          <p:nvSpPr>
            <p:cNvPr id="600" name="Google Shape;600;p40"/>
            <p:cNvSpPr/>
            <p:nvPr/>
          </p:nvSpPr>
          <p:spPr>
            <a:xfrm>
              <a:off x="3541698" y="3890808"/>
              <a:ext cx="1505700" cy="1352700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A5A5A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01" name="Google Shape;601;p40" descr="Happy Engineer With Construction Plans Cartoon Clipart Vector -  FriendlyStock | Engineer cartoon, Cartoon clip art, Cartoon"/>
            <p:cNvPicPr preferRelativeResize="0"/>
            <p:nvPr/>
          </p:nvPicPr>
          <p:blipFill rotWithShape="1">
            <a:blip r:embed="rId8">
              <a:alphaModFix/>
            </a:blip>
            <a:srcRect b="47329"/>
            <a:stretch/>
          </p:blipFill>
          <p:spPr>
            <a:xfrm>
              <a:off x="3812947" y="3970660"/>
              <a:ext cx="981412" cy="126074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02" name="Google Shape;602;p4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25950" y="1854751"/>
            <a:ext cx="3564396" cy="20409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3" name="Google Shape;603;p40"/>
          <p:cNvCxnSpPr>
            <a:endCxn id="598" idx="1"/>
          </p:cNvCxnSpPr>
          <p:nvPr/>
        </p:nvCxnSpPr>
        <p:spPr>
          <a:xfrm rot="10800000" flipH="1">
            <a:off x="1765263" y="1688396"/>
            <a:ext cx="2080800" cy="5367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miter lim="800000"/>
            <a:headEnd type="oval" w="lg" len="lg"/>
            <a:tailEnd type="oval" w="lg" len="lg"/>
          </a:ln>
        </p:spPr>
      </p:cxnSp>
      <p:sp>
        <p:nvSpPr>
          <p:cNvPr id="604" name="Google Shape;604;p40"/>
          <p:cNvSpPr/>
          <p:nvPr/>
        </p:nvSpPr>
        <p:spPr>
          <a:xfrm>
            <a:off x="2658283" y="691600"/>
            <a:ext cx="3829599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 algn="ctr"/>
            <a:r>
              <a:rPr lang="ru-RU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КОМФОРТНАЯ КАБИНА ОПЕРАТОРА</a:t>
            </a:r>
            <a:endParaRPr lang="ru-RU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5" name="Google Shape;605;p4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578702" y="-276675"/>
            <a:ext cx="1668475" cy="117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41"/>
          <p:cNvSpPr/>
          <p:nvPr/>
        </p:nvSpPr>
        <p:spPr>
          <a:xfrm rot="10800000" flipH="1">
            <a:off x="0" y="326358"/>
            <a:ext cx="9144000" cy="342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1" name="Google Shape;611;p41"/>
          <p:cNvSpPr/>
          <p:nvPr/>
        </p:nvSpPr>
        <p:spPr>
          <a:xfrm>
            <a:off x="1083" y="0"/>
            <a:ext cx="9144000" cy="3819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2" name="Google Shape;612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496" y="78544"/>
            <a:ext cx="1160485" cy="222255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41" descr="Air blower, blower vacuum, garden blower, petrol blower, blower icon"/>
          <p:cNvSpPr/>
          <p:nvPr/>
        </p:nvSpPr>
        <p:spPr>
          <a:xfrm>
            <a:off x="1259681" y="63103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4" name="Google Shape;614;p41"/>
          <p:cNvSpPr txBox="1"/>
          <p:nvPr/>
        </p:nvSpPr>
        <p:spPr>
          <a:xfrm>
            <a:off x="5740372" y="1273186"/>
            <a:ext cx="7341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Функция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5" name="Google Shape;615;p41"/>
          <p:cNvSpPr txBox="1"/>
          <p:nvPr/>
        </p:nvSpPr>
        <p:spPr>
          <a:xfrm>
            <a:off x="5733966" y="2087690"/>
            <a:ext cx="11292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Преимущества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16" name="Google Shape;616;p41"/>
          <p:cNvCxnSpPr/>
          <p:nvPr/>
        </p:nvCxnSpPr>
        <p:spPr>
          <a:xfrm>
            <a:off x="5803754" y="1488149"/>
            <a:ext cx="874500" cy="0"/>
          </a:xfrm>
          <a:prstGeom prst="straightConnector1">
            <a:avLst/>
          </a:prstGeom>
          <a:noFill/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17" name="Google Shape;617;p41"/>
          <p:cNvCxnSpPr/>
          <p:nvPr/>
        </p:nvCxnSpPr>
        <p:spPr>
          <a:xfrm>
            <a:off x="5794911" y="2310856"/>
            <a:ext cx="1068300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18" name="Google Shape;618;p41"/>
          <p:cNvSpPr txBox="1"/>
          <p:nvPr/>
        </p:nvSpPr>
        <p:spPr>
          <a:xfrm>
            <a:off x="5752199" y="3579065"/>
            <a:ext cx="13806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Выгода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19" name="Google Shape;619;p41"/>
          <p:cNvCxnSpPr/>
          <p:nvPr/>
        </p:nvCxnSpPr>
        <p:spPr>
          <a:xfrm>
            <a:off x="5814264" y="3799800"/>
            <a:ext cx="1038000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620" name="Google Shape;620;p41"/>
          <p:cNvGrpSpPr/>
          <p:nvPr/>
        </p:nvGrpSpPr>
        <p:grpSpPr>
          <a:xfrm>
            <a:off x="0" y="-47958"/>
            <a:ext cx="9144000" cy="626625"/>
            <a:chOff x="1444" y="-1"/>
            <a:chExt cx="12192000" cy="835500"/>
          </a:xfrm>
        </p:grpSpPr>
        <p:sp>
          <p:nvSpPr>
            <p:cNvPr id="621" name="Google Shape;621;p41"/>
            <p:cNvSpPr/>
            <p:nvPr/>
          </p:nvSpPr>
          <p:spPr>
            <a:xfrm>
              <a:off x="1444" y="-1"/>
              <a:ext cx="12192000" cy="8355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24000">
                  <a:srgbClr val="F2F2F2"/>
                </a:gs>
                <a:gs pos="54000">
                  <a:srgbClr val="A5A5A5"/>
                </a:gs>
                <a:gs pos="81000">
                  <a:srgbClr val="D8D8D8"/>
                </a:gs>
                <a:gs pos="100000">
                  <a:srgbClr val="D8D8D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9D9E9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22" name="Google Shape;622;p4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4211" y="267115"/>
              <a:ext cx="1547314" cy="296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3" name="Google Shape;623;p4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208750" y="116251"/>
              <a:ext cx="1088524" cy="6590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4" name="Google Shape;624;p4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123238" y="380665"/>
              <a:ext cx="3133721" cy="1714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25" name="Google Shape;625;p4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38799" y="3425990"/>
            <a:ext cx="900278" cy="939420"/>
          </a:xfrm>
          <a:prstGeom prst="rect">
            <a:avLst/>
          </a:prstGeom>
          <a:noFill/>
          <a:ln>
            <a:noFill/>
          </a:ln>
        </p:spPr>
      </p:pic>
      <p:sp>
        <p:nvSpPr>
          <p:cNvPr id="626" name="Google Shape;626;p41"/>
          <p:cNvSpPr txBox="1"/>
          <p:nvPr/>
        </p:nvSpPr>
        <p:spPr>
          <a:xfrm>
            <a:off x="5733975" y="3774299"/>
            <a:ext cx="2398348" cy="732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1100" dirty="0">
                <a:latin typeface="Calibri"/>
                <a:ea typeface="Calibri"/>
                <a:cs typeface="Calibri"/>
                <a:sym typeface="Calibri"/>
              </a:rPr>
              <a:t>Повышенный комфорт оператора, ведущий к повышению производительности</a:t>
            </a:r>
            <a:endParaRPr sz="11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7" name="Google Shape;627;p41"/>
          <p:cNvPicPr preferRelativeResize="0"/>
          <p:nvPr/>
        </p:nvPicPr>
        <p:blipFill rotWithShape="1">
          <a:blip r:embed="rId7">
            <a:alphaModFix/>
          </a:blip>
          <a:srcRect l="9393" r="9700" b="27698"/>
          <a:stretch/>
        </p:blipFill>
        <p:spPr>
          <a:xfrm>
            <a:off x="4138200" y="1163200"/>
            <a:ext cx="1490025" cy="1331550"/>
          </a:xfrm>
          <a:prstGeom prst="rect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28" name="Google Shape;628;p41"/>
          <p:cNvSpPr txBox="1"/>
          <p:nvPr/>
        </p:nvSpPr>
        <p:spPr>
          <a:xfrm>
            <a:off x="5737131" y="1429505"/>
            <a:ext cx="2454900" cy="4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1100" dirty="0" smtClean="0">
                <a:latin typeface="Calibri"/>
                <a:ea typeface="Calibri"/>
                <a:cs typeface="Calibri"/>
                <a:sym typeface="Calibri"/>
              </a:rPr>
              <a:t>Наклонное рулевое колесо</a:t>
            </a:r>
            <a:endParaRPr lang="ru-RU" sz="11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9" name="Google Shape;629;p41"/>
          <p:cNvSpPr txBox="1"/>
          <p:nvPr/>
        </p:nvSpPr>
        <p:spPr>
          <a:xfrm>
            <a:off x="5733100" y="2289635"/>
            <a:ext cx="3122700" cy="10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1100" dirty="0">
                <a:latin typeface="Calibri"/>
                <a:ea typeface="Calibri"/>
                <a:cs typeface="Calibri"/>
                <a:sym typeface="Calibri"/>
              </a:rPr>
              <a:t>Позволяет установить рулевое колесо на оптимальной высоте и на оптимальном расстоянии от тела, повышая безопасность, комфорт и обзор.</a:t>
            </a:r>
            <a:endParaRPr sz="11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0" name="Google Shape;630;p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5950" y="1854751"/>
            <a:ext cx="3564396" cy="20409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1" name="Google Shape;631;p41"/>
          <p:cNvCxnSpPr>
            <a:endCxn id="627" idx="1"/>
          </p:cNvCxnSpPr>
          <p:nvPr/>
        </p:nvCxnSpPr>
        <p:spPr>
          <a:xfrm rot="10800000" flipH="1">
            <a:off x="1841100" y="1828975"/>
            <a:ext cx="2297100" cy="5208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miter lim="800000"/>
            <a:headEnd type="oval" w="lg" len="lg"/>
            <a:tailEnd type="oval" w="lg" len="lg"/>
          </a:ln>
        </p:spPr>
      </p:cxnSp>
      <p:pic>
        <p:nvPicPr>
          <p:cNvPr id="632" name="Google Shape;632;p4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578702" y="-276675"/>
            <a:ext cx="1668475" cy="1179550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p41"/>
          <p:cNvSpPr/>
          <p:nvPr/>
        </p:nvSpPr>
        <p:spPr>
          <a:xfrm>
            <a:off x="2699452" y="577806"/>
            <a:ext cx="3747261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 algn="ctr"/>
            <a:r>
              <a:rPr lang="ru-RU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КОМФОРТНАЯ КАБИНА ОПЕРАТОРА</a:t>
            </a:r>
            <a:endParaRPr lang="ru-RU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42"/>
          <p:cNvSpPr txBox="1"/>
          <p:nvPr/>
        </p:nvSpPr>
        <p:spPr>
          <a:xfrm>
            <a:off x="4226963" y="2921450"/>
            <a:ext cx="22830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1100" dirty="0">
                <a:latin typeface="Calibri"/>
                <a:ea typeface="Calibri"/>
                <a:cs typeface="Calibri"/>
                <a:sym typeface="Calibri"/>
              </a:rPr>
              <a:t>Обеспечивает здоровую и безболезненную работу.</a:t>
            </a:r>
            <a:endParaRPr sz="11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9" name="Google Shape;639;p42"/>
          <p:cNvSpPr/>
          <p:nvPr/>
        </p:nvSpPr>
        <p:spPr>
          <a:xfrm rot="10800000" flipH="1">
            <a:off x="0" y="326358"/>
            <a:ext cx="9144000" cy="342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0" name="Google Shape;640;p42"/>
          <p:cNvSpPr/>
          <p:nvPr/>
        </p:nvSpPr>
        <p:spPr>
          <a:xfrm>
            <a:off x="0" y="-40616"/>
            <a:ext cx="9144000" cy="3819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1" name="Google Shape;641;p42"/>
          <p:cNvSpPr/>
          <p:nvPr/>
        </p:nvSpPr>
        <p:spPr>
          <a:xfrm>
            <a:off x="3052240" y="-18807"/>
            <a:ext cx="27606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RADIATOR</a:t>
            </a:r>
            <a:endParaRPr sz="1800" b="0" i="0" u="none" strike="noStrike" cap="non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2" name="Google Shape;642;p42" descr="Air blower, blower vacuum, garden blower, petrol blower, blower icon"/>
          <p:cNvSpPr/>
          <p:nvPr/>
        </p:nvSpPr>
        <p:spPr>
          <a:xfrm>
            <a:off x="1259681" y="63103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3" name="Google Shape;643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89674" y="4280177"/>
            <a:ext cx="671986" cy="701203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42"/>
          <p:cNvSpPr txBox="1"/>
          <p:nvPr/>
        </p:nvSpPr>
        <p:spPr>
          <a:xfrm>
            <a:off x="3052259" y="844953"/>
            <a:ext cx="7341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Функция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5" name="Google Shape;645;p42"/>
          <p:cNvSpPr txBox="1"/>
          <p:nvPr/>
        </p:nvSpPr>
        <p:spPr>
          <a:xfrm>
            <a:off x="3067820" y="2594896"/>
            <a:ext cx="11292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Преимущества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6" name="Google Shape;646;p42"/>
          <p:cNvSpPr txBox="1"/>
          <p:nvPr/>
        </p:nvSpPr>
        <p:spPr>
          <a:xfrm>
            <a:off x="3126384" y="3907050"/>
            <a:ext cx="11292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Выгода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47" name="Google Shape;647;p42"/>
          <p:cNvCxnSpPr/>
          <p:nvPr/>
        </p:nvCxnSpPr>
        <p:spPr>
          <a:xfrm>
            <a:off x="3092828" y="1101216"/>
            <a:ext cx="874500" cy="0"/>
          </a:xfrm>
          <a:prstGeom prst="straightConnector1">
            <a:avLst/>
          </a:prstGeom>
          <a:noFill/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48" name="Google Shape;648;p42"/>
          <p:cNvCxnSpPr/>
          <p:nvPr/>
        </p:nvCxnSpPr>
        <p:spPr>
          <a:xfrm>
            <a:off x="3126384" y="2849403"/>
            <a:ext cx="1068300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49" name="Google Shape;649;p42"/>
          <p:cNvCxnSpPr/>
          <p:nvPr/>
        </p:nvCxnSpPr>
        <p:spPr>
          <a:xfrm>
            <a:off x="3141537" y="4172779"/>
            <a:ext cx="1038000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50" name="Google Shape;650;p42"/>
          <p:cNvCxnSpPr/>
          <p:nvPr/>
        </p:nvCxnSpPr>
        <p:spPr>
          <a:xfrm>
            <a:off x="6507956" y="761007"/>
            <a:ext cx="0" cy="41253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51" name="Google Shape;651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 flipH="1">
            <a:off x="6715601" y="2819210"/>
            <a:ext cx="250728" cy="261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Google Shape;652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 flipH="1">
            <a:off x="6715601" y="3494494"/>
            <a:ext cx="250728" cy="261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 flipH="1">
            <a:off x="6715601" y="4040857"/>
            <a:ext cx="250728" cy="261629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Google Shape;654;p42"/>
          <p:cNvSpPr/>
          <p:nvPr/>
        </p:nvSpPr>
        <p:spPr>
          <a:xfrm>
            <a:off x="6840964" y="878533"/>
            <a:ext cx="17940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 других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55" name="Google Shape;655;p42"/>
          <p:cNvGrpSpPr/>
          <p:nvPr/>
        </p:nvGrpSpPr>
        <p:grpSpPr>
          <a:xfrm>
            <a:off x="1083" y="-50007"/>
            <a:ext cx="9144000" cy="432000"/>
            <a:chOff x="1444" y="-1"/>
            <a:chExt cx="12192000" cy="576000"/>
          </a:xfrm>
        </p:grpSpPr>
        <p:sp>
          <p:nvSpPr>
            <p:cNvPr id="656" name="Google Shape;656;p42"/>
            <p:cNvSpPr/>
            <p:nvPr/>
          </p:nvSpPr>
          <p:spPr>
            <a:xfrm>
              <a:off x="1444" y="-1"/>
              <a:ext cx="12192000" cy="576000"/>
            </a:xfrm>
            <a:prstGeom prst="rect">
              <a:avLst/>
            </a:prstGeom>
            <a:solidFill>
              <a:srgbClr val="9D9E9E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9D9E9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57" name="Google Shape;657;p4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94211" y="85675"/>
              <a:ext cx="1547314" cy="296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8" name="Google Shape;658;p4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346778" y="81647"/>
              <a:ext cx="3402015" cy="39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9" name="Google Shape;659;p4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268432" y="0"/>
              <a:ext cx="1113319" cy="55212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60" name="Google Shape;660;p42"/>
          <p:cNvGrpSpPr/>
          <p:nvPr/>
        </p:nvGrpSpPr>
        <p:grpSpPr>
          <a:xfrm>
            <a:off x="0" y="-47958"/>
            <a:ext cx="9144000" cy="626625"/>
            <a:chOff x="1444" y="-1"/>
            <a:chExt cx="12192000" cy="835500"/>
          </a:xfrm>
        </p:grpSpPr>
        <p:sp>
          <p:nvSpPr>
            <p:cNvPr id="661" name="Google Shape;661;p42"/>
            <p:cNvSpPr/>
            <p:nvPr/>
          </p:nvSpPr>
          <p:spPr>
            <a:xfrm>
              <a:off x="1444" y="-1"/>
              <a:ext cx="12192000" cy="8355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24000">
                  <a:srgbClr val="F2F2F2"/>
                </a:gs>
                <a:gs pos="54000">
                  <a:srgbClr val="A5A5A5"/>
                </a:gs>
                <a:gs pos="81000">
                  <a:srgbClr val="D8D8D8"/>
                </a:gs>
                <a:gs pos="100000">
                  <a:srgbClr val="D8D8D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9D9E9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62" name="Google Shape;662;p4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94211" y="267115"/>
              <a:ext cx="1547314" cy="296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3" name="Google Shape;663;p4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208750" y="116251"/>
              <a:ext cx="1088524" cy="6590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4" name="Google Shape;664;p4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123238" y="380665"/>
              <a:ext cx="3133721" cy="1714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65" name="Google Shape;665;p4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113475" y="1536575"/>
            <a:ext cx="1892395" cy="978676"/>
          </a:xfrm>
          <a:prstGeom prst="rect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66" name="Google Shape;666;p42"/>
          <p:cNvSpPr txBox="1"/>
          <p:nvPr/>
        </p:nvSpPr>
        <p:spPr>
          <a:xfrm>
            <a:off x="4216675" y="3956742"/>
            <a:ext cx="2197096" cy="102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Не утомляет оператора при долгом сидении, оберегает от лишних движений</a:t>
            </a: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что, в свою очередь, делает рабочее место более </a:t>
            </a:r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эффективным.</a:t>
            </a:r>
            <a:endParaRPr sz="11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7" name="Google Shape;667;p42"/>
          <p:cNvSpPr txBox="1"/>
          <p:nvPr/>
        </p:nvSpPr>
        <p:spPr>
          <a:xfrm>
            <a:off x="3037275" y="1047784"/>
            <a:ext cx="3179400" cy="4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1100" dirty="0">
                <a:latin typeface="Calibri"/>
                <a:ea typeface="Calibri"/>
                <a:cs typeface="Calibri"/>
                <a:sym typeface="Calibri"/>
              </a:rPr>
              <a:t>Эргономичная </a:t>
            </a:r>
            <a:r>
              <a:rPr lang="ru-RU" sz="1100" dirty="0" smtClean="0">
                <a:latin typeface="Calibri"/>
                <a:ea typeface="Calibri"/>
                <a:cs typeface="Calibri"/>
                <a:sym typeface="Calibri"/>
              </a:rPr>
              <a:t>кабина </a:t>
            </a:r>
          </a:p>
          <a:p>
            <a:pPr lvl="0"/>
            <a:r>
              <a:rPr lang="ru-RU" sz="1100" dirty="0" smtClean="0">
                <a:latin typeface="Calibri"/>
                <a:ea typeface="Calibri"/>
                <a:cs typeface="Calibri"/>
                <a:sym typeface="Calibri"/>
              </a:rPr>
              <a:t>для </a:t>
            </a:r>
            <a:r>
              <a:rPr lang="ru-RU" sz="1100" dirty="0">
                <a:latin typeface="Calibri"/>
                <a:ea typeface="Calibri"/>
                <a:cs typeface="Calibri"/>
                <a:sym typeface="Calibri"/>
              </a:rPr>
              <a:t>эффективного использования</a:t>
            </a:r>
            <a:endParaRPr sz="11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8" name="Google Shape;668;p4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027559" y="1486355"/>
            <a:ext cx="1562074" cy="924974"/>
          </a:xfrm>
          <a:prstGeom prst="rect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669" name="Google Shape;669;p42"/>
          <p:cNvGrpSpPr/>
          <p:nvPr/>
        </p:nvGrpSpPr>
        <p:grpSpPr>
          <a:xfrm>
            <a:off x="3163462" y="2982874"/>
            <a:ext cx="1015294" cy="924976"/>
            <a:chOff x="3541698" y="3890808"/>
            <a:chExt cx="1505700" cy="1352700"/>
          </a:xfrm>
        </p:grpSpPr>
        <p:sp>
          <p:nvSpPr>
            <p:cNvPr id="670" name="Google Shape;670;p42"/>
            <p:cNvSpPr/>
            <p:nvPr/>
          </p:nvSpPr>
          <p:spPr>
            <a:xfrm>
              <a:off x="3541698" y="3890808"/>
              <a:ext cx="1505700" cy="1352700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A5A5A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71" name="Google Shape;671;p42" descr="Happy Engineer With Construction Plans Cartoon Clipart Vector -  FriendlyStock | Engineer cartoon, Cartoon clip art, Cartoon"/>
            <p:cNvPicPr preferRelativeResize="0"/>
            <p:nvPr/>
          </p:nvPicPr>
          <p:blipFill rotWithShape="1">
            <a:blip r:embed="rId12">
              <a:alphaModFix/>
            </a:blip>
            <a:srcRect b="47329"/>
            <a:stretch/>
          </p:blipFill>
          <p:spPr>
            <a:xfrm>
              <a:off x="3812947" y="3970660"/>
              <a:ext cx="981412" cy="126074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72" name="Google Shape;672;p42"/>
          <p:cNvSpPr txBox="1"/>
          <p:nvPr/>
        </p:nvSpPr>
        <p:spPr>
          <a:xfrm>
            <a:off x="7025025" y="3977369"/>
            <a:ext cx="1677900" cy="4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1100" dirty="0" smtClean="0">
                <a:latin typeface="Calibri"/>
                <a:ea typeface="Calibri"/>
                <a:cs typeface="Calibri"/>
                <a:sym typeface="Calibri"/>
              </a:rPr>
              <a:t>Болезненный </a:t>
            </a:r>
            <a:r>
              <a:rPr lang="ru-RU" sz="1100" dirty="0">
                <a:latin typeface="Calibri"/>
                <a:ea typeface="Calibri"/>
                <a:cs typeface="Calibri"/>
                <a:sym typeface="Calibri"/>
              </a:rPr>
              <a:t>опыт эксплуатации</a:t>
            </a:r>
            <a:endParaRPr sz="11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3" name="Google Shape;673;p42"/>
          <p:cNvSpPr txBox="1"/>
          <p:nvPr/>
        </p:nvSpPr>
        <p:spPr>
          <a:xfrm>
            <a:off x="7009575" y="3442586"/>
            <a:ext cx="1708800" cy="4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1100" dirty="0">
                <a:latin typeface="Calibri"/>
                <a:ea typeface="Calibri"/>
                <a:cs typeface="Calibri"/>
                <a:sym typeface="Calibri"/>
              </a:rPr>
              <a:t>Плохая рабочая поза</a:t>
            </a:r>
            <a:endParaRPr sz="11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4" name="Google Shape;674;p42"/>
          <p:cNvSpPr txBox="1"/>
          <p:nvPr/>
        </p:nvSpPr>
        <p:spPr>
          <a:xfrm>
            <a:off x="7025025" y="2776913"/>
            <a:ext cx="16779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Быстрая утомляемость оператора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5" name="Google Shape;675;p42"/>
          <p:cNvPicPr preferRelativeResize="0"/>
          <p:nvPr/>
        </p:nvPicPr>
        <p:blipFill rotWithShape="1">
          <a:blip r:embed="rId13">
            <a:alphaModFix/>
          </a:blip>
          <a:srcRect l="42293" t="13620" b="13620"/>
          <a:stretch/>
        </p:blipFill>
        <p:spPr>
          <a:xfrm>
            <a:off x="0" y="1008413"/>
            <a:ext cx="3644653" cy="306372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6" name="Google Shape;676;p42"/>
          <p:cNvCxnSpPr/>
          <p:nvPr/>
        </p:nvCxnSpPr>
        <p:spPr>
          <a:xfrm rot="10800000" flipH="1">
            <a:off x="203775" y="1756675"/>
            <a:ext cx="2916000" cy="7167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miter lim="800000"/>
            <a:headEnd type="oval" w="lg" len="lg"/>
            <a:tailEnd type="oval" w="lg" len="lg"/>
          </a:ln>
        </p:spPr>
      </p:cxnSp>
      <p:pic>
        <p:nvPicPr>
          <p:cNvPr id="677" name="Google Shape;677;p4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578702" y="-276675"/>
            <a:ext cx="1668475" cy="1179550"/>
          </a:xfrm>
          <a:prstGeom prst="rect">
            <a:avLst/>
          </a:prstGeom>
          <a:noFill/>
          <a:ln>
            <a:noFill/>
          </a:ln>
        </p:spPr>
      </p:pic>
      <p:sp>
        <p:nvSpPr>
          <p:cNvPr id="678" name="Google Shape;678;p42"/>
          <p:cNvSpPr/>
          <p:nvPr/>
        </p:nvSpPr>
        <p:spPr>
          <a:xfrm>
            <a:off x="2456222" y="589185"/>
            <a:ext cx="3825192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 algn="ctr"/>
            <a:r>
              <a:rPr lang="ru-RU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КОМФОРТНАЯ КАБИНА ОПЕРАТОРА</a:t>
            </a:r>
            <a:endParaRPr lang="ru-RU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43"/>
          <p:cNvSpPr/>
          <p:nvPr/>
        </p:nvSpPr>
        <p:spPr>
          <a:xfrm rot="10800000" flipH="1">
            <a:off x="0" y="326269"/>
            <a:ext cx="9144000" cy="3428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4" name="Google Shape;684;p43"/>
          <p:cNvSpPr/>
          <p:nvPr/>
        </p:nvSpPr>
        <p:spPr>
          <a:xfrm>
            <a:off x="1083" y="0"/>
            <a:ext cx="9144000" cy="38177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5" name="Google Shape;685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496" y="64256"/>
            <a:ext cx="1160486" cy="222255"/>
          </a:xfrm>
          <a:prstGeom prst="rect">
            <a:avLst/>
          </a:prstGeom>
          <a:noFill/>
          <a:ln>
            <a:noFill/>
          </a:ln>
        </p:spPr>
      </p:pic>
      <p:sp>
        <p:nvSpPr>
          <p:cNvPr id="686" name="Google Shape;686;p43" descr="Air blower, blower vacuum, garden blower, petrol blower, blower icon"/>
          <p:cNvSpPr/>
          <p:nvPr/>
        </p:nvSpPr>
        <p:spPr>
          <a:xfrm>
            <a:off x="1259681" y="63103"/>
            <a:ext cx="2286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7" name="Google Shape;687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40823" y="1044475"/>
            <a:ext cx="1540814" cy="1534489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Google Shape;688;p43"/>
          <p:cNvSpPr/>
          <p:nvPr/>
        </p:nvSpPr>
        <p:spPr>
          <a:xfrm>
            <a:off x="5605703" y="1359826"/>
            <a:ext cx="2835937" cy="764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Интеллектуальная система включения 4wd.</a:t>
            </a:r>
          </a:p>
          <a:p>
            <a:pPr lvl="0"/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Инновационная функция </a:t>
            </a:r>
            <a:r>
              <a:rPr lang="ru-RU" sz="11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bull</a:t>
            </a:r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в </a:t>
            </a:r>
            <a:r>
              <a:rPr lang="ru-RU" sz="11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полноприводных</a:t>
            </a:r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машинах</a:t>
            </a:r>
            <a:endParaRPr lang="ru-RU"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9" name="Google Shape;689;p43"/>
          <p:cNvSpPr/>
          <p:nvPr/>
        </p:nvSpPr>
        <p:spPr>
          <a:xfrm>
            <a:off x="5586317" y="2757075"/>
            <a:ext cx="3231000" cy="935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 отличие от других </a:t>
            </a:r>
            <a:r>
              <a:rPr lang="ru-RU" sz="11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полноприводных</a:t>
            </a: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машин с системами включения 4WD, интеллектуальная система BULL стоит особняком и включается только тогда, когда машина находится на 0 скорости + нейтральное состояние.</a:t>
            </a: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0" name="Google Shape;690;p43"/>
          <p:cNvSpPr/>
          <p:nvPr/>
        </p:nvSpPr>
        <p:spPr>
          <a:xfrm>
            <a:off x="5586325" y="4335110"/>
            <a:ext cx="3503400" cy="625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Функция исключает ошибку оператора и, </a:t>
            </a: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следовательно, предотвращает повреждение трансмиссии, осей </a:t>
            </a:r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 т.д.</a:t>
            </a: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1" name="Google Shape;691;p43"/>
          <p:cNvSpPr/>
          <p:nvPr/>
        </p:nvSpPr>
        <p:spPr>
          <a:xfrm>
            <a:off x="4090913" y="2661472"/>
            <a:ext cx="1314600" cy="1314600"/>
          </a:xfrm>
          <a:prstGeom prst="ellipse">
            <a:avLst/>
          </a:prstGeom>
          <a:blipFill rotWithShape="1">
            <a:blip r:embed="rId5">
              <a:alphaModFix/>
            </a:blip>
            <a:stretch>
              <a:fillRect t="7378" b="7377"/>
            </a:stretch>
          </a:blipFill>
          <a:ln w="12700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2" name="Google Shape;692;p43"/>
          <p:cNvGrpSpPr/>
          <p:nvPr/>
        </p:nvGrpSpPr>
        <p:grpSpPr>
          <a:xfrm>
            <a:off x="1083" y="-1"/>
            <a:ext cx="9144000" cy="431894"/>
            <a:chOff x="1444" y="-1"/>
            <a:chExt cx="12192000" cy="575859"/>
          </a:xfrm>
        </p:grpSpPr>
        <p:sp>
          <p:nvSpPr>
            <p:cNvPr id="693" name="Google Shape;693;p43"/>
            <p:cNvSpPr/>
            <p:nvPr/>
          </p:nvSpPr>
          <p:spPr>
            <a:xfrm>
              <a:off x="1444" y="-1"/>
              <a:ext cx="12192000" cy="575859"/>
            </a:xfrm>
            <a:prstGeom prst="rect">
              <a:avLst/>
            </a:prstGeom>
            <a:solidFill>
              <a:srgbClr val="9D9E9E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9D9E9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94" name="Google Shape;694;p4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4211" y="85675"/>
              <a:ext cx="1547314" cy="296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5" name="Google Shape;695;p4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346778" y="81647"/>
              <a:ext cx="3402013" cy="39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6" name="Google Shape;696;p4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268432" y="0"/>
              <a:ext cx="1113318" cy="55212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97" name="Google Shape;697;p43"/>
          <p:cNvSpPr txBox="1"/>
          <p:nvPr/>
        </p:nvSpPr>
        <p:spPr>
          <a:xfrm>
            <a:off x="5605703" y="1059650"/>
            <a:ext cx="7341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Функция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8" name="Google Shape;698;p43"/>
          <p:cNvSpPr txBox="1"/>
          <p:nvPr/>
        </p:nvSpPr>
        <p:spPr>
          <a:xfrm>
            <a:off x="5598329" y="2421746"/>
            <a:ext cx="11292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Преимущества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99" name="Google Shape;699;p43"/>
          <p:cNvCxnSpPr/>
          <p:nvPr/>
        </p:nvCxnSpPr>
        <p:spPr>
          <a:xfrm>
            <a:off x="5669084" y="1274613"/>
            <a:ext cx="874500" cy="0"/>
          </a:xfrm>
          <a:prstGeom prst="straightConnector1">
            <a:avLst/>
          </a:prstGeom>
          <a:noFill/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00" name="Google Shape;700;p43"/>
          <p:cNvCxnSpPr/>
          <p:nvPr/>
        </p:nvCxnSpPr>
        <p:spPr>
          <a:xfrm>
            <a:off x="5662353" y="2643347"/>
            <a:ext cx="1068300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01" name="Google Shape;701;p43"/>
          <p:cNvSpPr txBox="1"/>
          <p:nvPr/>
        </p:nvSpPr>
        <p:spPr>
          <a:xfrm>
            <a:off x="5605703" y="4042389"/>
            <a:ext cx="13806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Выгода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02" name="Google Shape;702;p43"/>
          <p:cNvCxnSpPr/>
          <p:nvPr/>
        </p:nvCxnSpPr>
        <p:spPr>
          <a:xfrm>
            <a:off x="5667767" y="4277412"/>
            <a:ext cx="1038000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703" name="Google Shape;703;p43"/>
          <p:cNvGrpSpPr/>
          <p:nvPr/>
        </p:nvGrpSpPr>
        <p:grpSpPr>
          <a:xfrm>
            <a:off x="0" y="-47958"/>
            <a:ext cx="9144000" cy="626686"/>
            <a:chOff x="1444" y="-1"/>
            <a:chExt cx="12192000" cy="835582"/>
          </a:xfrm>
        </p:grpSpPr>
        <p:sp>
          <p:nvSpPr>
            <p:cNvPr id="704" name="Google Shape;704;p43"/>
            <p:cNvSpPr/>
            <p:nvPr/>
          </p:nvSpPr>
          <p:spPr>
            <a:xfrm>
              <a:off x="1444" y="-1"/>
              <a:ext cx="12192000" cy="835582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24000">
                  <a:srgbClr val="F2F2F2"/>
                </a:gs>
                <a:gs pos="54000">
                  <a:srgbClr val="A5A5A5"/>
                </a:gs>
                <a:gs pos="81000">
                  <a:srgbClr val="D8D8D8"/>
                </a:gs>
                <a:gs pos="100000">
                  <a:srgbClr val="D8D8D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9D9E9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05" name="Google Shape;705;p4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4211" y="267115"/>
              <a:ext cx="1547314" cy="296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6" name="Google Shape;706;p4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208750" y="116251"/>
              <a:ext cx="1088524" cy="6590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7" name="Google Shape;707;p43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123238" y="380665"/>
              <a:ext cx="3133725" cy="1714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08" name="Google Shape;708;p4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298074" y="4105287"/>
            <a:ext cx="900278" cy="939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p4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25950" y="1854751"/>
            <a:ext cx="3564396" cy="20409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0" name="Google Shape;710;p43"/>
          <p:cNvCxnSpPr/>
          <p:nvPr/>
        </p:nvCxnSpPr>
        <p:spPr>
          <a:xfrm rot="10800000" flipH="1">
            <a:off x="1690825" y="1406750"/>
            <a:ext cx="2252100" cy="10551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miter lim="800000"/>
            <a:headEnd type="oval" w="lg" len="lg"/>
            <a:tailEnd type="oval" w="lg" len="lg"/>
          </a:ln>
        </p:spPr>
      </p:cxnSp>
      <p:sp>
        <p:nvSpPr>
          <p:cNvPr id="711" name="Google Shape;711;p43"/>
          <p:cNvSpPr/>
          <p:nvPr/>
        </p:nvSpPr>
        <p:spPr>
          <a:xfrm>
            <a:off x="2284219" y="691600"/>
            <a:ext cx="4646786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 algn="ctr"/>
            <a:r>
              <a:rPr lang="ru-RU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ИНТЕЛЛЕКТУАЛЬНАЯ СИСТЕМА </a:t>
            </a:r>
            <a:r>
              <a:rPr lang="ru-RU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en-US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WD</a:t>
            </a:r>
            <a:endParaRPr sz="14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2" name="Google Shape;712;p4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578702" y="-276675"/>
            <a:ext cx="1668475" cy="117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44"/>
          <p:cNvSpPr/>
          <p:nvPr/>
        </p:nvSpPr>
        <p:spPr>
          <a:xfrm rot="10800000" flipH="1">
            <a:off x="0" y="326269"/>
            <a:ext cx="9144000" cy="3428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8" name="Google Shape;718;p44"/>
          <p:cNvSpPr/>
          <p:nvPr/>
        </p:nvSpPr>
        <p:spPr>
          <a:xfrm>
            <a:off x="1083" y="0"/>
            <a:ext cx="9144000" cy="38177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9" name="Google Shape;719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496" y="64256"/>
            <a:ext cx="1160486" cy="222255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p44" descr="Air blower, blower vacuum, garden blower, petrol blower, blower icon"/>
          <p:cNvSpPr/>
          <p:nvPr/>
        </p:nvSpPr>
        <p:spPr>
          <a:xfrm>
            <a:off x="1259681" y="63103"/>
            <a:ext cx="2286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1" name="Google Shape;721;p44"/>
          <p:cNvSpPr/>
          <p:nvPr/>
        </p:nvSpPr>
        <p:spPr>
          <a:xfrm>
            <a:off x="5534576" y="1314188"/>
            <a:ext cx="2358190" cy="511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Тормозная система быстрого срабатывания.</a:t>
            </a:r>
            <a:endParaRPr lang="ru-RU" sz="1100" dirty="0"/>
          </a:p>
        </p:txBody>
      </p:sp>
      <p:sp>
        <p:nvSpPr>
          <p:cNvPr id="722" name="Google Shape;722;p44"/>
          <p:cNvSpPr/>
          <p:nvPr/>
        </p:nvSpPr>
        <p:spPr>
          <a:xfrm>
            <a:off x="5519677" y="2734884"/>
            <a:ext cx="2688300" cy="549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Более быстрое включение тормоза с минимальными усилиями</a:t>
            </a: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3" name="Google Shape;723;p44"/>
          <p:cNvSpPr/>
          <p:nvPr/>
        </p:nvSpPr>
        <p:spPr>
          <a:xfrm>
            <a:off x="5533877" y="4047446"/>
            <a:ext cx="2756683" cy="699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Меньше тепловыделения.</a:t>
            </a:r>
          </a:p>
          <a:p>
            <a:pPr lvl="0"/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Увеличенный срок службы тормозов.</a:t>
            </a:r>
          </a:p>
          <a:p>
            <a:pPr lvl="0"/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Меньше утомляемости оператора.</a:t>
            </a: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24" name="Google Shape;724;p44"/>
          <p:cNvGrpSpPr/>
          <p:nvPr/>
        </p:nvGrpSpPr>
        <p:grpSpPr>
          <a:xfrm>
            <a:off x="1083" y="-1"/>
            <a:ext cx="9144000" cy="431894"/>
            <a:chOff x="1444" y="-1"/>
            <a:chExt cx="12192000" cy="575859"/>
          </a:xfrm>
        </p:grpSpPr>
        <p:sp>
          <p:nvSpPr>
            <p:cNvPr id="725" name="Google Shape;725;p44"/>
            <p:cNvSpPr/>
            <p:nvPr/>
          </p:nvSpPr>
          <p:spPr>
            <a:xfrm>
              <a:off x="1444" y="-1"/>
              <a:ext cx="12192000" cy="575859"/>
            </a:xfrm>
            <a:prstGeom prst="rect">
              <a:avLst/>
            </a:prstGeom>
            <a:solidFill>
              <a:srgbClr val="9D9E9E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9D9E9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26" name="Google Shape;726;p4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4211" y="85675"/>
              <a:ext cx="1547314" cy="296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7" name="Google Shape;727;p4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346778" y="81647"/>
              <a:ext cx="3402013" cy="39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8" name="Google Shape;728;p4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268432" y="0"/>
              <a:ext cx="1113318" cy="55212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29" name="Google Shape;729;p44"/>
          <p:cNvSpPr txBox="1"/>
          <p:nvPr/>
        </p:nvSpPr>
        <p:spPr>
          <a:xfrm>
            <a:off x="5519677" y="1037528"/>
            <a:ext cx="7341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Функция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0" name="Google Shape;730;p44"/>
          <p:cNvSpPr txBox="1"/>
          <p:nvPr/>
        </p:nvSpPr>
        <p:spPr>
          <a:xfrm>
            <a:off x="5524821" y="2501345"/>
            <a:ext cx="11292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Преимущества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31" name="Google Shape;731;p44"/>
          <p:cNvCxnSpPr/>
          <p:nvPr/>
        </p:nvCxnSpPr>
        <p:spPr>
          <a:xfrm>
            <a:off x="5583058" y="1252491"/>
            <a:ext cx="874500" cy="0"/>
          </a:xfrm>
          <a:prstGeom prst="straightConnector1">
            <a:avLst/>
          </a:prstGeom>
          <a:noFill/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32" name="Google Shape;732;p44"/>
          <p:cNvCxnSpPr/>
          <p:nvPr/>
        </p:nvCxnSpPr>
        <p:spPr>
          <a:xfrm>
            <a:off x="5588845" y="2722946"/>
            <a:ext cx="1068300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33" name="Google Shape;733;p44"/>
          <p:cNvSpPr txBox="1"/>
          <p:nvPr/>
        </p:nvSpPr>
        <p:spPr>
          <a:xfrm>
            <a:off x="5533867" y="3812416"/>
            <a:ext cx="13806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Выгода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34" name="Google Shape;734;p44"/>
          <p:cNvCxnSpPr/>
          <p:nvPr/>
        </p:nvCxnSpPr>
        <p:spPr>
          <a:xfrm>
            <a:off x="5595932" y="4047439"/>
            <a:ext cx="1038000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735" name="Google Shape;735;p44"/>
          <p:cNvGrpSpPr/>
          <p:nvPr/>
        </p:nvGrpSpPr>
        <p:grpSpPr>
          <a:xfrm>
            <a:off x="0" y="-47958"/>
            <a:ext cx="9144000" cy="626686"/>
            <a:chOff x="1444" y="-1"/>
            <a:chExt cx="12192000" cy="835582"/>
          </a:xfrm>
        </p:grpSpPr>
        <p:sp>
          <p:nvSpPr>
            <p:cNvPr id="736" name="Google Shape;736;p44"/>
            <p:cNvSpPr/>
            <p:nvPr/>
          </p:nvSpPr>
          <p:spPr>
            <a:xfrm>
              <a:off x="1444" y="-1"/>
              <a:ext cx="12192000" cy="835582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24000">
                  <a:srgbClr val="F2F2F2"/>
                </a:gs>
                <a:gs pos="54000">
                  <a:srgbClr val="A5A5A5"/>
                </a:gs>
                <a:gs pos="81000">
                  <a:srgbClr val="D8D8D8"/>
                </a:gs>
                <a:gs pos="100000">
                  <a:srgbClr val="D8D8D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9D9E9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37" name="Google Shape;737;p4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4211" y="267115"/>
              <a:ext cx="1547314" cy="296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8" name="Google Shape;738;p4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208750" y="116251"/>
              <a:ext cx="1088524" cy="6590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9" name="Google Shape;739;p4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123238" y="380665"/>
              <a:ext cx="3133725" cy="1714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40" name="Google Shape;740;p4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410104" y="3749167"/>
            <a:ext cx="900278" cy="939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Google Shape;741;p44" descr="Your Nearby Brake Repair Shop | Firestone Complete Auto Car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311782" y="1092459"/>
            <a:ext cx="1034030" cy="1034030"/>
          </a:xfrm>
          <a:prstGeom prst="rect">
            <a:avLst/>
          </a:prstGeom>
          <a:noFill/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42" name="Google Shape;742;p44" descr="Antilock Brakes and How They Work - Driver Safety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316675" y="2542110"/>
            <a:ext cx="1034025" cy="593870"/>
          </a:xfrm>
          <a:prstGeom prst="rect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43" name="Google Shape;743;p4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25950" y="1854751"/>
            <a:ext cx="3564396" cy="20409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44" name="Google Shape;744;p44"/>
          <p:cNvCxnSpPr/>
          <p:nvPr/>
        </p:nvCxnSpPr>
        <p:spPr>
          <a:xfrm rot="10800000" flipH="1">
            <a:off x="1189832" y="1239274"/>
            <a:ext cx="3122700" cy="19356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miter lim="800000"/>
            <a:headEnd type="oval" w="lg" len="lg"/>
            <a:tailEnd type="oval" w="lg" len="lg"/>
          </a:ln>
        </p:spPr>
      </p:cxnSp>
      <p:cxnSp>
        <p:nvCxnSpPr>
          <p:cNvPr id="745" name="Google Shape;745;p44"/>
          <p:cNvCxnSpPr/>
          <p:nvPr/>
        </p:nvCxnSpPr>
        <p:spPr>
          <a:xfrm rot="10800000" flipH="1">
            <a:off x="1609675" y="1772100"/>
            <a:ext cx="2691900" cy="15825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miter lim="800000"/>
            <a:headEnd type="oval" w="lg" len="lg"/>
            <a:tailEnd type="oval" w="lg" len="lg"/>
          </a:ln>
        </p:spPr>
      </p:cxnSp>
      <p:sp>
        <p:nvSpPr>
          <p:cNvPr id="746" name="Google Shape;746;p44"/>
          <p:cNvSpPr/>
          <p:nvPr/>
        </p:nvSpPr>
        <p:spPr>
          <a:xfrm>
            <a:off x="2739750" y="691600"/>
            <a:ext cx="3664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 algn="ctr"/>
            <a:r>
              <a:rPr lang="ru-RU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ПРЕВОСХОДНАЯ ТОРМОЗНАЯ СИСТЕМА</a:t>
            </a:r>
            <a:endParaRPr sz="14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47" name="Google Shape;747;p4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578702" y="-276675"/>
            <a:ext cx="1668475" cy="117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7"/>
          <p:cNvSpPr/>
          <p:nvPr/>
        </p:nvSpPr>
        <p:spPr>
          <a:xfrm rot="10800000" flipH="1">
            <a:off x="0" y="326358"/>
            <a:ext cx="9144000" cy="342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27"/>
          <p:cNvSpPr/>
          <p:nvPr/>
        </p:nvSpPr>
        <p:spPr>
          <a:xfrm>
            <a:off x="1083" y="0"/>
            <a:ext cx="9144000" cy="3819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" name="Google Shape;143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496" y="64256"/>
            <a:ext cx="1160485" cy="222255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7" descr="Air blower, blower vacuum, garden blower, petrol blower, blower icon"/>
          <p:cNvSpPr/>
          <p:nvPr/>
        </p:nvSpPr>
        <p:spPr>
          <a:xfrm>
            <a:off x="1259681" y="63103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27"/>
          <p:cNvSpPr/>
          <p:nvPr/>
        </p:nvSpPr>
        <p:spPr>
          <a:xfrm>
            <a:off x="6330150" y="1253175"/>
            <a:ext cx="1607620" cy="60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Двигатель всемирно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известного бренда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PERKINS</a:t>
            </a:r>
            <a:endParaRPr sz="11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6" name="Google Shape;146;p27"/>
          <p:cNvSpPr/>
          <p:nvPr/>
        </p:nvSpPr>
        <p:spPr>
          <a:xfrm>
            <a:off x="6348677" y="1876432"/>
            <a:ext cx="2276514" cy="548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Доступность запасных частей и обслуживания по всему миру</a:t>
            </a: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27"/>
          <p:cNvSpPr/>
          <p:nvPr/>
        </p:nvSpPr>
        <p:spPr>
          <a:xfrm>
            <a:off x="6319025" y="4205144"/>
            <a:ext cx="2155037" cy="600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Надежный и простой в обслуживании с запасными частями и обслуживанием.</a:t>
            </a:r>
            <a:endParaRPr sz="11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48" name="Google Shape;148;p27"/>
          <p:cNvGrpSpPr/>
          <p:nvPr/>
        </p:nvGrpSpPr>
        <p:grpSpPr>
          <a:xfrm>
            <a:off x="1083" y="-1"/>
            <a:ext cx="9144000" cy="432000"/>
            <a:chOff x="1444" y="-1"/>
            <a:chExt cx="12192000" cy="576000"/>
          </a:xfrm>
        </p:grpSpPr>
        <p:sp>
          <p:nvSpPr>
            <p:cNvPr id="149" name="Google Shape;149;p27"/>
            <p:cNvSpPr/>
            <p:nvPr/>
          </p:nvSpPr>
          <p:spPr>
            <a:xfrm>
              <a:off x="1444" y="-1"/>
              <a:ext cx="12192000" cy="576000"/>
            </a:xfrm>
            <a:prstGeom prst="rect">
              <a:avLst/>
            </a:prstGeom>
            <a:solidFill>
              <a:srgbClr val="9D9E9E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9D9E9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0" name="Google Shape;150;p2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4211" y="85675"/>
              <a:ext cx="1547314" cy="296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1" name="Google Shape;151;p2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346778" y="81647"/>
              <a:ext cx="3402015" cy="39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2" name="Google Shape;152;p2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268432" y="0"/>
              <a:ext cx="1113319" cy="55212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3" name="Google Shape;153;p27"/>
          <p:cNvSpPr txBox="1"/>
          <p:nvPr/>
        </p:nvSpPr>
        <p:spPr>
          <a:xfrm>
            <a:off x="6322787" y="984953"/>
            <a:ext cx="106389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Особенности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27"/>
          <p:cNvSpPr txBox="1"/>
          <p:nvPr/>
        </p:nvSpPr>
        <p:spPr>
          <a:xfrm>
            <a:off x="6323482" y="2661083"/>
            <a:ext cx="11292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Преимущества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5" name="Google Shape;155;p27"/>
          <p:cNvCxnSpPr/>
          <p:nvPr/>
        </p:nvCxnSpPr>
        <p:spPr>
          <a:xfrm>
            <a:off x="6386168" y="1211296"/>
            <a:ext cx="874500" cy="0"/>
          </a:xfrm>
          <a:prstGeom prst="straightConnector1">
            <a:avLst/>
          </a:prstGeom>
          <a:noFill/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6" name="Google Shape;156;p27"/>
          <p:cNvCxnSpPr/>
          <p:nvPr/>
        </p:nvCxnSpPr>
        <p:spPr>
          <a:xfrm>
            <a:off x="6387506" y="2884274"/>
            <a:ext cx="1068300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7" name="Google Shape;157;p27"/>
          <p:cNvSpPr txBox="1"/>
          <p:nvPr/>
        </p:nvSpPr>
        <p:spPr>
          <a:xfrm>
            <a:off x="6319037" y="3928030"/>
            <a:ext cx="13806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Выгода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8" name="Google Shape;158;p27"/>
          <p:cNvCxnSpPr/>
          <p:nvPr/>
        </p:nvCxnSpPr>
        <p:spPr>
          <a:xfrm>
            <a:off x="6381102" y="4163053"/>
            <a:ext cx="1038000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59" name="Google Shape;159;p27"/>
          <p:cNvGrpSpPr/>
          <p:nvPr/>
        </p:nvGrpSpPr>
        <p:grpSpPr>
          <a:xfrm>
            <a:off x="0" y="-47958"/>
            <a:ext cx="9144000" cy="626625"/>
            <a:chOff x="1444" y="-1"/>
            <a:chExt cx="12192000" cy="835500"/>
          </a:xfrm>
        </p:grpSpPr>
        <p:sp>
          <p:nvSpPr>
            <p:cNvPr id="160" name="Google Shape;160;p27"/>
            <p:cNvSpPr/>
            <p:nvPr/>
          </p:nvSpPr>
          <p:spPr>
            <a:xfrm>
              <a:off x="1444" y="-1"/>
              <a:ext cx="12192000" cy="8355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24000">
                  <a:srgbClr val="F2F2F2"/>
                </a:gs>
                <a:gs pos="54000">
                  <a:srgbClr val="A5A5A5"/>
                </a:gs>
                <a:gs pos="81000">
                  <a:srgbClr val="D8D8D8"/>
                </a:gs>
                <a:gs pos="100000">
                  <a:srgbClr val="D8D8D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9D9E9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1" name="Google Shape;161;p2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4211" y="267115"/>
              <a:ext cx="1547314" cy="296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2" name="Google Shape;162;p2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208750" y="116251"/>
              <a:ext cx="1088524" cy="6590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3" name="Google Shape;163;p2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123238" y="380665"/>
              <a:ext cx="3133721" cy="1714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64" name="Google Shape;164;p2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09043" y="3858995"/>
            <a:ext cx="1068348" cy="1114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7"/>
          <p:cNvPicPr preferRelativeResize="0"/>
          <p:nvPr/>
        </p:nvPicPr>
        <p:blipFill rotWithShape="1">
          <a:blip r:embed="rId9">
            <a:alphaModFix/>
          </a:blip>
          <a:srcRect l="8149" r="8863"/>
          <a:stretch/>
        </p:blipFill>
        <p:spPr>
          <a:xfrm>
            <a:off x="4104925" y="961666"/>
            <a:ext cx="2096100" cy="1472574"/>
          </a:xfrm>
          <a:prstGeom prst="rect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6" name="Google Shape;166;p2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104925" y="2572707"/>
            <a:ext cx="2096099" cy="1180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25950" y="1854751"/>
            <a:ext cx="3564396" cy="20409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8" name="Google Shape;168;p27"/>
          <p:cNvCxnSpPr>
            <a:endCxn id="165" idx="1"/>
          </p:cNvCxnSpPr>
          <p:nvPr/>
        </p:nvCxnSpPr>
        <p:spPr>
          <a:xfrm rot="10800000" flipH="1">
            <a:off x="2263825" y="1697954"/>
            <a:ext cx="1841100" cy="10947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miter lim="800000"/>
            <a:headEnd type="oval" w="lg" len="lg"/>
            <a:tailEnd type="oval" w="lg" len="lg"/>
          </a:ln>
        </p:spPr>
      </p:cxnSp>
      <p:pic>
        <p:nvPicPr>
          <p:cNvPr id="169" name="Google Shape;169;p2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578702" y="-276675"/>
            <a:ext cx="1668475" cy="117955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7"/>
          <p:cNvSpPr/>
          <p:nvPr/>
        </p:nvSpPr>
        <p:spPr>
          <a:xfrm>
            <a:off x="2088950" y="577800"/>
            <a:ext cx="4966101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ПРЕВОСХОДНАЯ ТЕХНОЛОГИЯ ДВИГАТЕЛЕЙ </a:t>
            </a:r>
            <a:r>
              <a:rPr lang="en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- PERKINS</a:t>
            </a:r>
            <a:endParaRPr sz="14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145;p27"/>
          <p:cNvSpPr/>
          <p:nvPr/>
        </p:nvSpPr>
        <p:spPr>
          <a:xfrm>
            <a:off x="6330149" y="2952886"/>
            <a:ext cx="2481445" cy="704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Экономия топлива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dirty="0" smtClean="0">
                <a:solidFill>
                  <a:schemeClr val="dk1"/>
                </a:solidFill>
                <a:latin typeface="Calibri" pitchFamily="34" charset="0"/>
                <a:ea typeface="Times New Roman"/>
                <a:cs typeface="Calibri" pitchFamily="34" charset="0"/>
                <a:sym typeface="Calibri"/>
              </a:rPr>
              <a:t>Доступность запчастей и обслуживания по всему миру</a:t>
            </a:r>
            <a:endParaRPr sz="1100" dirty="0">
              <a:solidFill>
                <a:schemeClr val="dk1"/>
              </a:solidFill>
              <a:latin typeface="Calibri" pitchFamily="34" charset="0"/>
              <a:ea typeface="Times New Roman"/>
              <a:cs typeface="Calibri" pitchFamily="34" charset="0"/>
              <a:sym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45"/>
          <p:cNvSpPr/>
          <p:nvPr/>
        </p:nvSpPr>
        <p:spPr>
          <a:xfrm rot="10800000" flipH="1">
            <a:off x="0" y="326269"/>
            <a:ext cx="9144000" cy="3428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3" name="Google Shape;753;p45"/>
          <p:cNvSpPr/>
          <p:nvPr/>
        </p:nvSpPr>
        <p:spPr>
          <a:xfrm>
            <a:off x="1083" y="0"/>
            <a:ext cx="9144000" cy="38177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4" name="Google Shape;754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496" y="64256"/>
            <a:ext cx="1160486" cy="222255"/>
          </a:xfrm>
          <a:prstGeom prst="rect">
            <a:avLst/>
          </a:prstGeom>
          <a:noFill/>
          <a:ln>
            <a:noFill/>
          </a:ln>
        </p:spPr>
      </p:pic>
      <p:sp>
        <p:nvSpPr>
          <p:cNvPr id="755" name="Google Shape;755;p45" descr="Air blower, blower vacuum, garden blower, petrol blower, blower icon"/>
          <p:cNvSpPr/>
          <p:nvPr/>
        </p:nvSpPr>
        <p:spPr>
          <a:xfrm>
            <a:off x="1259681" y="63103"/>
            <a:ext cx="2286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6" name="Google Shape;756;p45"/>
          <p:cNvSpPr/>
          <p:nvPr/>
        </p:nvSpPr>
        <p:spPr>
          <a:xfrm>
            <a:off x="5895810" y="1421630"/>
            <a:ext cx="2198570" cy="555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 3 гидравлических тормозных диска на каждое колесо.</a:t>
            </a:r>
            <a:endParaRPr lang="ru-RU" sz="11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57" name="Google Shape;757;p45"/>
          <p:cNvSpPr/>
          <p:nvPr/>
        </p:nvSpPr>
        <p:spPr>
          <a:xfrm>
            <a:off x="5798901" y="3079645"/>
            <a:ext cx="19137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Меньше тепловыделения</a:t>
            </a:r>
            <a:endParaRPr sz="11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58" name="Google Shape;758;p45"/>
          <p:cNvSpPr/>
          <p:nvPr/>
        </p:nvSpPr>
        <p:spPr>
          <a:xfrm>
            <a:off x="5798901" y="4275254"/>
            <a:ext cx="3127200" cy="636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Подходит для холмистой местности и экстремальных спусков с холмов</a:t>
            </a:r>
            <a:endParaRPr sz="11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759" name="Google Shape;759;p45"/>
          <p:cNvGrpSpPr/>
          <p:nvPr/>
        </p:nvGrpSpPr>
        <p:grpSpPr>
          <a:xfrm>
            <a:off x="1083" y="-1"/>
            <a:ext cx="9144000" cy="431894"/>
            <a:chOff x="1444" y="-1"/>
            <a:chExt cx="12192000" cy="575859"/>
          </a:xfrm>
        </p:grpSpPr>
        <p:sp>
          <p:nvSpPr>
            <p:cNvPr id="760" name="Google Shape;760;p45"/>
            <p:cNvSpPr/>
            <p:nvPr/>
          </p:nvSpPr>
          <p:spPr>
            <a:xfrm>
              <a:off x="1444" y="-1"/>
              <a:ext cx="12192000" cy="575859"/>
            </a:xfrm>
            <a:prstGeom prst="rect">
              <a:avLst/>
            </a:prstGeom>
            <a:solidFill>
              <a:srgbClr val="9D9E9E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9D9E9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61" name="Google Shape;761;p4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4211" y="85675"/>
              <a:ext cx="1547314" cy="296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2" name="Google Shape;762;p4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346778" y="81647"/>
              <a:ext cx="3402013" cy="39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3" name="Google Shape;763;p4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268432" y="0"/>
              <a:ext cx="1113318" cy="55212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64" name="Google Shape;764;p45"/>
          <p:cNvSpPr txBox="1"/>
          <p:nvPr/>
        </p:nvSpPr>
        <p:spPr>
          <a:xfrm>
            <a:off x="5834764" y="1117123"/>
            <a:ext cx="7341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Функция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5" name="Google Shape;765;p45"/>
          <p:cNvSpPr txBox="1"/>
          <p:nvPr/>
        </p:nvSpPr>
        <p:spPr>
          <a:xfrm>
            <a:off x="5839953" y="2834970"/>
            <a:ext cx="11292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Преимущества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66" name="Google Shape;766;p45"/>
          <p:cNvCxnSpPr/>
          <p:nvPr/>
        </p:nvCxnSpPr>
        <p:spPr>
          <a:xfrm>
            <a:off x="5898145" y="1332087"/>
            <a:ext cx="874500" cy="0"/>
          </a:xfrm>
          <a:prstGeom prst="straightConnector1">
            <a:avLst/>
          </a:prstGeom>
          <a:noFill/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67" name="Google Shape;767;p45"/>
          <p:cNvCxnSpPr/>
          <p:nvPr/>
        </p:nvCxnSpPr>
        <p:spPr>
          <a:xfrm>
            <a:off x="5903977" y="3056570"/>
            <a:ext cx="1068300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68" name="Google Shape;768;p45"/>
          <p:cNvSpPr txBox="1"/>
          <p:nvPr/>
        </p:nvSpPr>
        <p:spPr>
          <a:xfrm>
            <a:off x="5833746" y="4009749"/>
            <a:ext cx="13806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Выгода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69" name="Google Shape;769;p45"/>
          <p:cNvCxnSpPr/>
          <p:nvPr/>
        </p:nvCxnSpPr>
        <p:spPr>
          <a:xfrm>
            <a:off x="5895810" y="4244772"/>
            <a:ext cx="1038000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770" name="Google Shape;770;p45"/>
          <p:cNvGrpSpPr/>
          <p:nvPr/>
        </p:nvGrpSpPr>
        <p:grpSpPr>
          <a:xfrm>
            <a:off x="0" y="-47958"/>
            <a:ext cx="9144000" cy="626686"/>
            <a:chOff x="1444" y="-1"/>
            <a:chExt cx="12192000" cy="835582"/>
          </a:xfrm>
        </p:grpSpPr>
        <p:sp>
          <p:nvSpPr>
            <p:cNvPr id="771" name="Google Shape;771;p45"/>
            <p:cNvSpPr/>
            <p:nvPr/>
          </p:nvSpPr>
          <p:spPr>
            <a:xfrm>
              <a:off x="1444" y="-1"/>
              <a:ext cx="12192000" cy="835582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24000">
                  <a:srgbClr val="F2F2F2"/>
                </a:gs>
                <a:gs pos="54000">
                  <a:srgbClr val="A5A5A5"/>
                </a:gs>
                <a:gs pos="81000">
                  <a:srgbClr val="D8D8D8"/>
                </a:gs>
                <a:gs pos="100000">
                  <a:srgbClr val="D8D8D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9D9E9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72" name="Google Shape;772;p4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4211" y="267115"/>
              <a:ext cx="1547314" cy="296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3" name="Google Shape;773;p4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208750" y="116251"/>
              <a:ext cx="1088524" cy="6590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4" name="Google Shape;774;p4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123238" y="380665"/>
              <a:ext cx="3133725" cy="1714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75" name="Google Shape;775;p4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531145" y="3864514"/>
            <a:ext cx="1084013" cy="1131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p4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674955" y="2859550"/>
            <a:ext cx="699612" cy="699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Google Shape;777;p4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399835" y="1109494"/>
            <a:ext cx="1380600" cy="1290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p4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25950" y="1854751"/>
            <a:ext cx="3564396" cy="20409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79" name="Google Shape;779;p45"/>
          <p:cNvCxnSpPr/>
          <p:nvPr/>
        </p:nvCxnSpPr>
        <p:spPr>
          <a:xfrm rot="10800000" flipH="1">
            <a:off x="1189832" y="1325674"/>
            <a:ext cx="3199500" cy="18492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miter lim="800000"/>
            <a:headEnd type="oval" w="lg" len="lg"/>
            <a:tailEnd type="oval" w="lg" len="lg"/>
          </a:ln>
        </p:spPr>
      </p:cxnSp>
      <p:cxnSp>
        <p:nvCxnSpPr>
          <p:cNvPr id="780" name="Google Shape;780;p45"/>
          <p:cNvCxnSpPr>
            <a:endCxn id="777" idx="1"/>
          </p:cNvCxnSpPr>
          <p:nvPr/>
        </p:nvCxnSpPr>
        <p:spPr>
          <a:xfrm rot="10800000" flipH="1">
            <a:off x="1623335" y="1754729"/>
            <a:ext cx="2776500" cy="15660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miter lim="800000"/>
            <a:headEnd type="oval" w="lg" len="lg"/>
            <a:tailEnd type="oval" w="lg" len="lg"/>
          </a:ln>
        </p:spPr>
      </p:cxnSp>
      <p:sp>
        <p:nvSpPr>
          <p:cNvPr id="781" name="Google Shape;781;p45"/>
          <p:cNvSpPr/>
          <p:nvPr/>
        </p:nvSpPr>
        <p:spPr>
          <a:xfrm>
            <a:off x="2997475" y="691600"/>
            <a:ext cx="3664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2" name="Google Shape;782;p45"/>
          <p:cNvSpPr/>
          <p:nvPr/>
        </p:nvSpPr>
        <p:spPr>
          <a:xfrm>
            <a:off x="2739750" y="691600"/>
            <a:ext cx="3664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 algn="ctr"/>
            <a:r>
              <a:rPr lang="ru-RU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ПРЕВОСХОДНАЯ ТОРМОЗНАЯ СИСТЕМА</a:t>
            </a:r>
            <a:endParaRPr lang="ru-RU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83" name="Google Shape;783;p4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578702" y="-276675"/>
            <a:ext cx="1668475" cy="117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" name="Google Shape;788;p46"/>
          <p:cNvPicPr preferRelativeResize="0"/>
          <p:nvPr/>
        </p:nvPicPr>
        <p:blipFill rotWithShape="1">
          <a:blip r:embed="rId3">
            <a:alphaModFix/>
          </a:blip>
          <a:srcRect l="32111" t="26286" r="34626" b="24799"/>
          <a:stretch/>
        </p:blipFill>
        <p:spPr>
          <a:xfrm>
            <a:off x="4158202" y="1131850"/>
            <a:ext cx="1465725" cy="1481324"/>
          </a:xfrm>
          <a:prstGeom prst="rect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89" name="Google Shape;789;p46"/>
          <p:cNvSpPr/>
          <p:nvPr/>
        </p:nvSpPr>
        <p:spPr>
          <a:xfrm rot="10800000" flipH="1">
            <a:off x="0" y="326269"/>
            <a:ext cx="9144000" cy="3428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0" name="Google Shape;790;p46"/>
          <p:cNvSpPr/>
          <p:nvPr/>
        </p:nvSpPr>
        <p:spPr>
          <a:xfrm>
            <a:off x="1083" y="0"/>
            <a:ext cx="9144000" cy="38177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91" name="Google Shape;791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3496" y="64256"/>
            <a:ext cx="1160486" cy="222255"/>
          </a:xfrm>
          <a:prstGeom prst="rect">
            <a:avLst/>
          </a:prstGeom>
          <a:noFill/>
          <a:ln>
            <a:noFill/>
          </a:ln>
        </p:spPr>
      </p:pic>
      <p:sp>
        <p:nvSpPr>
          <p:cNvPr id="792" name="Google Shape;792;p46" descr="Air blower, blower vacuum, garden blower, petrol blower, blower icon"/>
          <p:cNvSpPr/>
          <p:nvPr/>
        </p:nvSpPr>
        <p:spPr>
          <a:xfrm>
            <a:off x="1259681" y="63103"/>
            <a:ext cx="2286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3" name="Google Shape;793;p46"/>
          <p:cNvSpPr/>
          <p:nvPr/>
        </p:nvSpPr>
        <p:spPr>
          <a:xfrm>
            <a:off x="4282980" y="2591280"/>
            <a:ext cx="1248900" cy="1248900"/>
          </a:xfrm>
          <a:prstGeom prst="ellipse">
            <a:avLst/>
          </a:prstGeom>
          <a:blipFill rotWithShape="1">
            <a:blip r:embed="rId5">
              <a:alphaModFix/>
            </a:blip>
            <a:stretch>
              <a:fillRect l="-70341" t="-36493" r="-80367" b="-36493"/>
            </a:stretch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46"/>
          <p:cNvSpPr/>
          <p:nvPr/>
        </p:nvSpPr>
        <p:spPr>
          <a:xfrm>
            <a:off x="5802003" y="1439324"/>
            <a:ext cx="1786904" cy="579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Саморегулируемая тормозная система.</a:t>
            </a:r>
            <a:endParaRPr lang="ru-RU" sz="11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95" name="Google Shape;795;p46"/>
          <p:cNvSpPr/>
          <p:nvPr/>
        </p:nvSpPr>
        <p:spPr>
          <a:xfrm>
            <a:off x="5809795" y="4226200"/>
            <a:ext cx="2724605" cy="551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Нет необходимости регулировать, так как зазор между дисками регулируется автоматически</a:t>
            </a:r>
            <a:endParaRPr sz="11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96" name="Google Shape;796;p46"/>
          <p:cNvSpPr/>
          <p:nvPr/>
        </p:nvSpPr>
        <p:spPr>
          <a:xfrm>
            <a:off x="5800607" y="3133290"/>
            <a:ext cx="1788300" cy="3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Бесплатная поддержка</a:t>
            </a:r>
            <a:endParaRPr sz="11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797" name="Google Shape;797;p46"/>
          <p:cNvGrpSpPr/>
          <p:nvPr/>
        </p:nvGrpSpPr>
        <p:grpSpPr>
          <a:xfrm>
            <a:off x="1083" y="-1"/>
            <a:ext cx="9144000" cy="431894"/>
            <a:chOff x="1444" y="-1"/>
            <a:chExt cx="12192000" cy="575859"/>
          </a:xfrm>
        </p:grpSpPr>
        <p:sp>
          <p:nvSpPr>
            <p:cNvPr id="798" name="Google Shape;798;p46"/>
            <p:cNvSpPr/>
            <p:nvPr/>
          </p:nvSpPr>
          <p:spPr>
            <a:xfrm>
              <a:off x="1444" y="-1"/>
              <a:ext cx="12192000" cy="575859"/>
            </a:xfrm>
            <a:prstGeom prst="rect">
              <a:avLst/>
            </a:prstGeom>
            <a:solidFill>
              <a:srgbClr val="9D9E9E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9D9E9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99" name="Google Shape;799;p4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94211" y="85675"/>
              <a:ext cx="1547314" cy="296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0" name="Google Shape;800;p4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346778" y="81647"/>
              <a:ext cx="3402013" cy="39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1" name="Google Shape;801;p4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268432" y="0"/>
              <a:ext cx="1113318" cy="55212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02" name="Google Shape;802;p46"/>
          <p:cNvSpPr txBox="1"/>
          <p:nvPr/>
        </p:nvSpPr>
        <p:spPr>
          <a:xfrm>
            <a:off x="5805565" y="1191028"/>
            <a:ext cx="7341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Функция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3" name="Google Shape;803;p46"/>
          <p:cNvSpPr txBox="1"/>
          <p:nvPr/>
        </p:nvSpPr>
        <p:spPr>
          <a:xfrm>
            <a:off x="5799860" y="2934543"/>
            <a:ext cx="11292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Преимущества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04" name="Google Shape;804;p46"/>
          <p:cNvCxnSpPr/>
          <p:nvPr/>
        </p:nvCxnSpPr>
        <p:spPr>
          <a:xfrm>
            <a:off x="5868946" y="1405991"/>
            <a:ext cx="874500" cy="0"/>
          </a:xfrm>
          <a:prstGeom prst="straightConnector1">
            <a:avLst/>
          </a:prstGeom>
          <a:noFill/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05" name="Google Shape;805;p46"/>
          <p:cNvCxnSpPr/>
          <p:nvPr/>
        </p:nvCxnSpPr>
        <p:spPr>
          <a:xfrm>
            <a:off x="5863885" y="3179004"/>
            <a:ext cx="1068300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06" name="Google Shape;806;p46"/>
          <p:cNvSpPr txBox="1"/>
          <p:nvPr/>
        </p:nvSpPr>
        <p:spPr>
          <a:xfrm>
            <a:off x="5805565" y="3959735"/>
            <a:ext cx="13806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Выгода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07" name="Google Shape;807;p46"/>
          <p:cNvCxnSpPr/>
          <p:nvPr/>
        </p:nvCxnSpPr>
        <p:spPr>
          <a:xfrm>
            <a:off x="5867630" y="4194758"/>
            <a:ext cx="1038000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808" name="Google Shape;808;p46"/>
          <p:cNvGrpSpPr/>
          <p:nvPr/>
        </p:nvGrpSpPr>
        <p:grpSpPr>
          <a:xfrm>
            <a:off x="0" y="-47958"/>
            <a:ext cx="9144000" cy="626686"/>
            <a:chOff x="1444" y="-1"/>
            <a:chExt cx="12192000" cy="835582"/>
          </a:xfrm>
        </p:grpSpPr>
        <p:sp>
          <p:nvSpPr>
            <p:cNvPr id="809" name="Google Shape;809;p46"/>
            <p:cNvSpPr/>
            <p:nvPr/>
          </p:nvSpPr>
          <p:spPr>
            <a:xfrm>
              <a:off x="1444" y="-1"/>
              <a:ext cx="12192000" cy="835582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24000">
                  <a:srgbClr val="F2F2F2"/>
                </a:gs>
                <a:gs pos="54000">
                  <a:srgbClr val="A5A5A5"/>
                </a:gs>
                <a:gs pos="81000">
                  <a:srgbClr val="D8D8D8"/>
                </a:gs>
                <a:gs pos="100000">
                  <a:srgbClr val="D8D8D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9D9E9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10" name="Google Shape;810;p4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94211" y="267115"/>
              <a:ext cx="1547314" cy="296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1" name="Google Shape;811;p4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208750" y="116251"/>
              <a:ext cx="1088524" cy="6590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2" name="Google Shape;812;p46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123238" y="380665"/>
              <a:ext cx="3133725" cy="1714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13" name="Google Shape;813;p4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394999" y="3880301"/>
            <a:ext cx="1068299" cy="1114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4" name="Google Shape;814;p4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25950" y="1854751"/>
            <a:ext cx="3564396" cy="20409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15" name="Google Shape;815;p46"/>
          <p:cNvCxnSpPr/>
          <p:nvPr/>
        </p:nvCxnSpPr>
        <p:spPr>
          <a:xfrm rot="10800000" flipH="1">
            <a:off x="1189832" y="1305274"/>
            <a:ext cx="2956200" cy="18696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miter lim="800000"/>
            <a:headEnd type="oval" w="lg" len="lg"/>
            <a:tailEnd type="oval" w="lg" len="lg"/>
          </a:ln>
        </p:spPr>
      </p:cxnSp>
      <p:cxnSp>
        <p:nvCxnSpPr>
          <p:cNvPr id="816" name="Google Shape;816;p46"/>
          <p:cNvCxnSpPr>
            <a:endCxn id="788" idx="1"/>
          </p:cNvCxnSpPr>
          <p:nvPr/>
        </p:nvCxnSpPr>
        <p:spPr>
          <a:xfrm rot="10800000" flipH="1">
            <a:off x="1633402" y="1872512"/>
            <a:ext cx="2524800" cy="15375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miter lim="800000"/>
            <a:headEnd type="oval" w="lg" len="lg"/>
            <a:tailEnd type="oval" w="lg" len="lg"/>
          </a:ln>
        </p:spPr>
      </p:cxnSp>
      <p:sp>
        <p:nvSpPr>
          <p:cNvPr id="817" name="Google Shape;817;p46"/>
          <p:cNvSpPr/>
          <p:nvPr/>
        </p:nvSpPr>
        <p:spPr>
          <a:xfrm>
            <a:off x="2739750" y="691600"/>
            <a:ext cx="3664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 algn="ctr"/>
            <a:r>
              <a:rPr lang="ru-RU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ПРЕВОСХОДНАЯ ТОРМОЗНАЯ СИСТЕМА</a:t>
            </a:r>
            <a:endParaRPr lang="ru-RU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8" name="Google Shape;818;p4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578702" y="-276675"/>
            <a:ext cx="1668475" cy="117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47"/>
          <p:cNvSpPr/>
          <p:nvPr/>
        </p:nvSpPr>
        <p:spPr>
          <a:xfrm rot="10800000" flipH="1">
            <a:off x="0" y="326269"/>
            <a:ext cx="9144000" cy="3428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4" name="Google Shape;824;p47"/>
          <p:cNvSpPr/>
          <p:nvPr/>
        </p:nvSpPr>
        <p:spPr>
          <a:xfrm>
            <a:off x="1083" y="0"/>
            <a:ext cx="9144000" cy="38177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25" name="Google Shape;825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496" y="64256"/>
            <a:ext cx="1160486" cy="222255"/>
          </a:xfrm>
          <a:prstGeom prst="rect">
            <a:avLst/>
          </a:prstGeom>
          <a:noFill/>
          <a:ln>
            <a:noFill/>
          </a:ln>
        </p:spPr>
      </p:pic>
      <p:sp>
        <p:nvSpPr>
          <p:cNvPr id="826" name="Google Shape;826;p47" descr="Air blower, blower vacuum, garden blower, petrol blower, blower icon"/>
          <p:cNvSpPr/>
          <p:nvPr/>
        </p:nvSpPr>
        <p:spPr>
          <a:xfrm>
            <a:off x="1259681" y="63103"/>
            <a:ext cx="2286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7" name="Google Shape;827;p47"/>
          <p:cNvSpPr/>
          <p:nvPr/>
        </p:nvSpPr>
        <p:spPr>
          <a:xfrm>
            <a:off x="5711874" y="1295714"/>
            <a:ext cx="2380566" cy="74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/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Собственный вес бульдозера - </a:t>
            </a: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8200 кг</a:t>
            </a:r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С прекрасным распределением </a:t>
            </a: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веса.</a:t>
            </a: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8" name="Google Shape;828;p47"/>
          <p:cNvSpPr/>
          <p:nvPr/>
        </p:nvSpPr>
        <p:spPr>
          <a:xfrm>
            <a:off x="6137821" y="2364520"/>
            <a:ext cx="2673773" cy="972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Масса на </a:t>
            </a: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~ </a:t>
            </a:r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400 </a:t>
            </a: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кг больше, чем у JCB 3CX. Следовательно, на 10% больше тяги, меньше проскальзывания, больше мощности бульдозера.</a:t>
            </a:r>
            <a:endParaRPr sz="11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29" name="Google Shape;829;p47"/>
          <p:cNvSpPr/>
          <p:nvPr/>
        </p:nvSpPr>
        <p:spPr>
          <a:xfrm>
            <a:off x="6141250" y="3579175"/>
            <a:ext cx="2758910" cy="1388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Повышенная производительность при отвалке, сортировке и проходке.</a:t>
            </a:r>
          </a:p>
          <a:p>
            <a:pPr lvl="0"/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Меньше </a:t>
            </a:r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проскальзывания. Меньше износ </a:t>
            </a: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шин</a:t>
            </a:r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Большая </a:t>
            </a: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экономия топлива </a:t>
            </a:r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а, </a:t>
            </a: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следовательно, низкие эксплуатационные расходы и низкие затраты на техническое обслуживание.</a:t>
            </a:r>
            <a:endParaRPr sz="11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30" name="Google Shape;830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13226" y="2517325"/>
            <a:ext cx="2134100" cy="1063425"/>
          </a:xfrm>
          <a:prstGeom prst="rect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831" name="Google Shape;831;p47"/>
          <p:cNvGrpSpPr/>
          <p:nvPr/>
        </p:nvGrpSpPr>
        <p:grpSpPr>
          <a:xfrm>
            <a:off x="1083" y="-1"/>
            <a:ext cx="9144000" cy="431894"/>
            <a:chOff x="1444" y="-1"/>
            <a:chExt cx="12192000" cy="575859"/>
          </a:xfrm>
        </p:grpSpPr>
        <p:sp>
          <p:nvSpPr>
            <p:cNvPr id="832" name="Google Shape;832;p47"/>
            <p:cNvSpPr/>
            <p:nvPr/>
          </p:nvSpPr>
          <p:spPr>
            <a:xfrm>
              <a:off x="1444" y="-1"/>
              <a:ext cx="12192000" cy="575859"/>
            </a:xfrm>
            <a:prstGeom prst="rect">
              <a:avLst/>
            </a:prstGeom>
            <a:solidFill>
              <a:srgbClr val="9D9E9E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9D9E9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33" name="Google Shape;833;p4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4211" y="85675"/>
              <a:ext cx="1547314" cy="296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4" name="Google Shape;834;p4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346778" y="81647"/>
              <a:ext cx="3402013" cy="39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5" name="Google Shape;835;p4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268432" y="0"/>
              <a:ext cx="1113318" cy="55212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36" name="Google Shape;836;p47"/>
          <p:cNvSpPr txBox="1"/>
          <p:nvPr/>
        </p:nvSpPr>
        <p:spPr>
          <a:xfrm>
            <a:off x="6141857" y="1068626"/>
            <a:ext cx="7341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Функция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7" name="Google Shape;837;p47"/>
          <p:cNvSpPr txBox="1"/>
          <p:nvPr/>
        </p:nvSpPr>
        <p:spPr>
          <a:xfrm>
            <a:off x="6123534" y="2100798"/>
            <a:ext cx="11292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Преимущества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38" name="Google Shape;838;p47"/>
          <p:cNvCxnSpPr/>
          <p:nvPr/>
        </p:nvCxnSpPr>
        <p:spPr>
          <a:xfrm>
            <a:off x="6205238" y="1283589"/>
            <a:ext cx="874500" cy="0"/>
          </a:xfrm>
          <a:prstGeom prst="straightConnector1">
            <a:avLst/>
          </a:prstGeom>
          <a:noFill/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39" name="Google Shape;839;p47"/>
          <p:cNvCxnSpPr/>
          <p:nvPr/>
        </p:nvCxnSpPr>
        <p:spPr>
          <a:xfrm>
            <a:off x="6187559" y="2322399"/>
            <a:ext cx="1068300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40" name="Google Shape;840;p47"/>
          <p:cNvSpPr txBox="1"/>
          <p:nvPr/>
        </p:nvSpPr>
        <p:spPr>
          <a:xfrm>
            <a:off x="6124121" y="3307577"/>
            <a:ext cx="13806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Выгода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41" name="Google Shape;841;p47"/>
          <p:cNvCxnSpPr/>
          <p:nvPr/>
        </p:nvCxnSpPr>
        <p:spPr>
          <a:xfrm>
            <a:off x="6193560" y="3550958"/>
            <a:ext cx="1038000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842" name="Google Shape;842;p47"/>
          <p:cNvGrpSpPr/>
          <p:nvPr/>
        </p:nvGrpSpPr>
        <p:grpSpPr>
          <a:xfrm>
            <a:off x="0" y="-47958"/>
            <a:ext cx="9144000" cy="626686"/>
            <a:chOff x="1444" y="-1"/>
            <a:chExt cx="12192000" cy="835582"/>
          </a:xfrm>
        </p:grpSpPr>
        <p:sp>
          <p:nvSpPr>
            <p:cNvPr id="843" name="Google Shape;843;p47"/>
            <p:cNvSpPr/>
            <p:nvPr/>
          </p:nvSpPr>
          <p:spPr>
            <a:xfrm>
              <a:off x="1444" y="-1"/>
              <a:ext cx="12192000" cy="835582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24000">
                  <a:srgbClr val="F2F2F2"/>
                </a:gs>
                <a:gs pos="54000">
                  <a:srgbClr val="A5A5A5"/>
                </a:gs>
                <a:gs pos="81000">
                  <a:srgbClr val="D8D8D8"/>
                </a:gs>
                <a:gs pos="100000">
                  <a:srgbClr val="D8D8D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9D9E9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44" name="Google Shape;844;p4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4211" y="267115"/>
              <a:ext cx="1547314" cy="296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5" name="Google Shape;845;p4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208750" y="116251"/>
              <a:ext cx="1088524" cy="6590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6" name="Google Shape;846;p4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123238" y="380665"/>
              <a:ext cx="3133725" cy="1714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47" name="Google Shape;847;p4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104513" y="1015378"/>
            <a:ext cx="1835781" cy="1363581"/>
          </a:xfrm>
          <a:prstGeom prst="rect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48" name="Google Shape;848;p4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479556" y="3904264"/>
            <a:ext cx="1019135" cy="1063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9" name="Google Shape;849;p4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25950" y="1854751"/>
            <a:ext cx="3564396" cy="20409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0" name="Google Shape;850;p47"/>
          <p:cNvCxnSpPr>
            <a:endCxn id="847" idx="1"/>
          </p:cNvCxnSpPr>
          <p:nvPr/>
        </p:nvCxnSpPr>
        <p:spPr>
          <a:xfrm rot="10800000" flipH="1">
            <a:off x="2267613" y="1697168"/>
            <a:ext cx="1836900" cy="8865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miter lim="800000"/>
            <a:headEnd type="oval" w="lg" len="lg"/>
            <a:tailEnd type="oval" w="lg" len="lg"/>
          </a:ln>
        </p:spPr>
      </p:cxnSp>
      <p:sp>
        <p:nvSpPr>
          <p:cNvPr id="851" name="Google Shape;851;p47"/>
          <p:cNvSpPr/>
          <p:nvPr/>
        </p:nvSpPr>
        <p:spPr>
          <a:xfrm>
            <a:off x="2557050" y="691600"/>
            <a:ext cx="4522688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 algn="ctr"/>
            <a:r>
              <a:rPr lang="ru-RU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БОЛЬШОЙ ВЕС И ЛУЧШЕЕ РАСПРЕДЕЛЕНИЕ ВЕСА</a:t>
            </a:r>
            <a:endParaRPr lang="ru-RU" sz="14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52" name="Google Shape;852;p4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578702" y="-276675"/>
            <a:ext cx="1668475" cy="117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48"/>
          <p:cNvSpPr/>
          <p:nvPr/>
        </p:nvSpPr>
        <p:spPr>
          <a:xfrm rot="10800000" flipH="1">
            <a:off x="0" y="326269"/>
            <a:ext cx="9144000" cy="3428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8" name="Google Shape;858;p48"/>
          <p:cNvSpPr/>
          <p:nvPr/>
        </p:nvSpPr>
        <p:spPr>
          <a:xfrm>
            <a:off x="1083" y="0"/>
            <a:ext cx="9144000" cy="38177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59" name="Google Shape;859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496" y="64256"/>
            <a:ext cx="1160486" cy="222255"/>
          </a:xfrm>
          <a:prstGeom prst="rect">
            <a:avLst/>
          </a:prstGeom>
          <a:noFill/>
          <a:ln>
            <a:noFill/>
          </a:ln>
        </p:spPr>
      </p:pic>
      <p:sp>
        <p:nvSpPr>
          <p:cNvPr id="860" name="Google Shape;860;p48" descr="Air blower, blower vacuum, garden blower, petrol blower, blower icon"/>
          <p:cNvSpPr/>
          <p:nvPr/>
        </p:nvSpPr>
        <p:spPr>
          <a:xfrm>
            <a:off x="1259681" y="63103"/>
            <a:ext cx="2286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1" name="Google Shape;861;p48"/>
          <p:cNvSpPr/>
          <p:nvPr/>
        </p:nvSpPr>
        <p:spPr>
          <a:xfrm>
            <a:off x="5917550" y="1337009"/>
            <a:ext cx="1953910" cy="386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Сбалансированное распределение веса.</a:t>
            </a:r>
            <a:endParaRPr lang="ru-RU" sz="11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62" name="Google Shape;862;p48"/>
          <p:cNvSpPr/>
          <p:nvPr/>
        </p:nvSpPr>
        <p:spPr>
          <a:xfrm>
            <a:off x="5912193" y="2769662"/>
            <a:ext cx="2264067" cy="57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Минимальный вертикальный отскок даже на максимальной скорости 40 </a:t>
            </a:r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км/ч</a:t>
            </a:r>
            <a:endParaRPr sz="11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63" name="Google Shape;863;p48"/>
          <p:cNvSpPr/>
          <p:nvPr/>
        </p:nvSpPr>
        <p:spPr>
          <a:xfrm>
            <a:off x="5926025" y="4184275"/>
            <a:ext cx="3170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Повышенный комфорт водителя благодаря минимальному количеству прыжков даже при движении по неровной местности</a:t>
            </a:r>
            <a:endParaRPr sz="11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64" name="Google Shape;864;p48"/>
          <p:cNvPicPr preferRelativeResize="0"/>
          <p:nvPr/>
        </p:nvPicPr>
        <p:blipFill rotWithShape="1">
          <a:blip r:embed="rId4">
            <a:alphaModFix/>
          </a:blip>
          <a:srcRect t="18478" b="18453"/>
          <a:stretch/>
        </p:blipFill>
        <p:spPr>
          <a:xfrm>
            <a:off x="3935650" y="1102475"/>
            <a:ext cx="1897225" cy="1196553"/>
          </a:xfrm>
          <a:prstGeom prst="rect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865" name="Google Shape;865;p48"/>
          <p:cNvGrpSpPr/>
          <p:nvPr/>
        </p:nvGrpSpPr>
        <p:grpSpPr>
          <a:xfrm>
            <a:off x="1083" y="-1"/>
            <a:ext cx="9144000" cy="431894"/>
            <a:chOff x="1444" y="-1"/>
            <a:chExt cx="12192000" cy="575859"/>
          </a:xfrm>
        </p:grpSpPr>
        <p:sp>
          <p:nvSpPr>
            <p:cNvPr id="866" name="Google Shape;866;p48"/>
            <p:cNvSpPr/>
            <p:nvPr/>
          </p:nvSpPr>
          <p:spPr>
            <a:xfrm>
              <a:off x="1444" y="-1"/>
              <a:ext cx="12192000" cy="575859"/>
            </a:xfrm>
            <a:prstGeom prst="rect">
              <a:avLst/>
            </a:prstGeom>
            <a:solidFill>
              <a:srgbClr val="9D9E9E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9D9E9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67" name="Google Shape;867;p4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4211" y="85675"/>
              <a:ext cx="1547314" cy="296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8" name="Google Shape;868;p4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346778" y="81647"/>
              <a:ext cx="3402013" cy="39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9" name="Google Shape;869;p4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268432" y="0"/>
              <a:ext cx="1113318" cy="55212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70" name="Google Shape;870;p48"/>
          <p:cNvSpPr txBox="1"/>
          <p:nvPr/>
        </p:nvSpPr>
        <p:spPr>
          <a:xfrm>
            <a:off x="5913345" y="1076111"/>
            <a:ext cx="7341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Функция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1" name="Google Shape;871;p48"/>
          <p:cNvSpPr txBox="1"/>
          <p:nvPr/>
        </p:nvSpPr>
        <p:spPr>
          <a:xfrm>
            <a:off x="5913244" y="2485924"/>
            <a:ext cx="11292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Преимущества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72" name="Google Shape;872;p48"/>
          <p:cNvCxnSpPr/>
          <p:nvPr/>
        </p:nvCxnSpPr>
        <p:spPr>
          <a:xfrm>
            <a:off x="5969351" y="1321555"/>
            <a:ext cx="874500" cy="0"/>
          </a:xfrm>
          <a:prstGeom prst="straightConnector1">
            <a:avLst/>
          </a:prstGeom>
          <a:noFill/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73" name="Google Shape;873;p48"/>
          <p:cNvCxnSpPr/>
          <p:nvPr/>
        </p:nvCxnSpPr>
        <p:spPr>
          <a:xfrm>
            <a:off x="5972237" y="2739227"/>
            <a:ext cx="1129200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74" name="Google Shape;874;p48"/>
          <p:cNvSpPr txBox="1"/>
          <p:nvPr/>
        </p:nvSpPr>
        <p:spPr>
          <a:xfrm>
            <a:off x="5929738" y="3930994"/>
            <a:ext cx="13806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Выгода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75" name="Google Shape;875;p48"/>
          <p:cNvCxnSpPr/>
          <p:nvPr/>
        </p:nvCxnSpPr>
        <p:spPr>
          <a:xfrm>
            <a:off x="5969681" y="4181257"/>
            <a:ext cx="1038000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876" name="Google Shape;876;p48"/>
          <p:cNvGrpSpPr/>
          <p:nvPr/>
        </p:nvGrpSpPr>
        <p:grpSpPr>
          <a:xfrm>
            <a:off x="0" y="-47958"/>
            <a:ext cx="9144000" cy="626686"/>
            <a:chOff x="1444" y="-1"/>
            <a:chExt cx="12192000" cy="835582"/>
          </a:xfrm>
        </p:grpSpPr>
        <p:sp>
          <p:nvSpPr>
            <p:cNvPr id="877" name="Google Shape;877;p48"/>
            <p:cNvSpPr/>
            <p:nvPr/>
          </p:nvSpPr>
          <p:spPr>
            <a:xfrm>
              <a:off x="1444" y="-1"/>
              <a:ext cx="12192000" cy="835582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24000">
                  <a:srgbClr val="F2F2F2"/>
                </a:gs>
                <a:gs pos="54000">
                  <a:srgbClr val="A5A5A5"/>
                </a:gs>
                <a:gs pos="81000">
                  <a:srgbClr val="D8D8D8"/>
                </a:gs>
                <a:gs pos="100000">
                  <a:srgbClr val="D8D8D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9D9E9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78" name="Google Shape;878;p4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4211" y="267115"/>
              <a:ext cx="1547314" cy="296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9" name="Google Shape;879;p4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208750" y="116251"/>
              <a:ext cx="1088524" cy="6590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0" name="Google Shape;880;p48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123238" y="380665"/>
              <a:ext cx="3133725" cy="1714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81" name="Google Shape;881;p4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479988" y="3935596"/>
            <a:ext cx="900278" cy="939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2" name="Google Shape;882;p4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935650" y="2458075"/>
            <a:ext cx="1897224" cy="1222353"/>
          </a:xfrm>
          <a:prstGeom prst="rect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83" name="Google Shape;883;p4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25950" y="1854751"/>
            <a:ext cx="3564396" cy="20409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84" name="Google Shape;884;p48"/>
          <p:cNvCxnSpPr/>
          <p:nvPr/>
        </p:nvCxnSpPr>
        <p:spPr>
          <a:xfrm rot="10800000" flipH="1">
            <a:off x="2213575" y="1792325"/>
            <a:ext cx="1722600" cy="7866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miter lim="800000"/>
            <a:headEnd type="oval" w="lg" len="lg"/>
            <a:tailEnd type="oval" w="lg" len="lg"/>
          </a:ln>
        </p:spPr>
      </p:cxnSp>
      <p:sp>
        <p:nvSpPr>
          <p:cNvPr id="885" name="Google Shape;885;p48"/>
          <p:cNvSpPr/>
          <p:nvPr/>
        </p:nvSpPr>
        <p:spPr>
          <a:xfrm>
            <a:off x="2557050" y="691600"/>
            <a:ext cx="4029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 algn="ctr"/>
            <a:r>
              <a:rPr lang="ru-RU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ЛУЧШЕЕ РАСПРЕДЕЛЕНИЕ ВЕСА</a:t>
            </a:r>
            <a:endParaRPr sz="14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6" name="Google Shape;886;p4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578702" y="-276675"/>
            <a:ext cx="1668475" cy="117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49"/>
          <p:cNvSpPr/>
          <p:nvPr/>
        </p:nvSpPr>
        <p:spPr>
          <a:xfrm>
            <a:off x="4581670" y="1410180"/>
            <a:ext cx="4229924" cy="1180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/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Все машины поставляются с </a:t>
            </a:r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платой </a:t>
            </a: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для электрической диагностики.</a:t>
            </a:r>
          </a:p>
          <a:p>
            <a:pPr marL="457200" lvl="0"/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 печатной плате есть МИНИАТЮРНЫЙ ВЫКЛЮЧАТЕЛЬ (MCB) для: передачи (вперед и назад) и функций фар.</a:t>
            </a:r>
          </a:p>
          <a:p>
            <a:pPr marL="457200" lvl="0"/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ПРЕДОХРАНИТЕЛИ для других электрических цепей, таких как вентилятор, переменный ток, звуковой сигнал и т. Д.</a:t>
            </a: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2" name="Google Shape;892;p49"/>
          <p:cNvSpPr/>
          <p:nvPr/>
        </p:nvSpPr>
        <p:spPr>
          <a:xfrm rot="10800000" flipH="1">
            <a:off x="0" y="326269"/>
            <a:ext cx="9144000" cy="3428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3" name="Google Shape;893;p49"/>
          <p:cNvSpPr/>
          <p:nvPr/>
        </p:nvSpPr>
        <p:spPr>
          <a:xfrm>
            <a:off x="1083" y="0"/>
            <a:ext cx="9144000" cy="38177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4" name="Google Shape;894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496" y="64256"/>
            <a:ext cx="1160486" cy="222255"/>
          </a:xfrm>
          <a:prstGeom prst="rect">
            <a:avLst/>
          </a:prstGeom>
          <a:noFill/>
          <a:ln>
            <a:noFill/>
          </a:ln>
        </p:spPr>
      </p:pic>
      <p:sp>
        <p:nvSpPr>
          <p:cNvPr id="895" name="Google Shape;895;p49" descr="Air blower, blower vacuum, garden blower, petrol blower, blower icon"/>
          <p:cNvSpPr/>
          <p:nvPr/>
        </p:nvSpPr>
        <p:spPr>
          <a:xfrm>
            <a:off x="1259681" y="63103"/>
            <a:ext cx="2286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6" name="Google Shape;896;p49"/>
          <p:cNvSpPr/>
          <p:nvPr/>
        </p:nvSpPr>
        <p:spPr>
          <a:xfrm>
            <a:off x="4551606" y="3911580"/>
            <a:ext cx="4259988" cy="1026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/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Дополнительная безопасность, предотвращает ненадлежащее использование и, следовательно, предотвращает повреждение машины.</a:t>
            </a:r>
          </a:p>
          <a:p>
            <a:pPr marL="457200" lvl="0"/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Все электрические проблемы могут быть диагностированы и решены в кратчайшие сроки за минимальное время.</a:t>
            </a: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97" name="Google Shape;897;p49"/>
          <p:cNvGrpSpPr/>
          <p:nvPr/>
        </p:nvGrpSpPr>
        <p:grpSpPr>
          <a:xfrm>
            <a:off x="1083" y="-1"/>
            <a:ext cx="9144000" cy="431894"/>
            <a:chOff x="1444" y="-1"/>
            <a:chExt cx="12192000" cy="575859"/>
          </a:xfrm>
        </p:grpSpPr>
        <p:sp>
          <p:nvSpPr>
            <p:cNvPr id="898" name="Google Shape;898;p49"/>
            <p:cNvSpPr/>
            <p:nvPr/>
          </p:nvSpPr>
          <p:spPr>
            <a:xfrm>
              <a:off x="1444" y="-1"/>
              <a:ext cx="12192000" cy="575859"/>
            </a:xfrm>
            <a:prstGeom prst="rect">
              <a:avLst/>
            </a:prstGeom>
            <a:solidFill>
              <a:srgbClr val="9D9E9E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9D9E9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99" name="Google Shape;899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4211" y="85675"/>
              <a:ext cx="1547314" cy="296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0" name="Google Shape;900;p4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346778" y="81647"/>
              <a:ext cx="3402013" cy="39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1" name="Google Shape;901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268432" y="0"/>
              <a:ext cx="1113318" cy="55212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02" name="Google Shape;902;p49"/>
          <p:cNvSpPr txBox="1"/>
          <p:nvPr/>
        </p:nvSpPr>
        <p:spPr>
          <a:xfrm>
            <a:off x="5003723" y="1169496"/>
            <a:ext cx="7341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Функция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3" name="Google Shape;903;p49"/>
          <p:cNvSpPr txBox="1"/>
          <p:nvPr/>
        </p:nvSpPr>
        <p:spPr>
          <a:xfrm>
            <a:off x="5018356" y="2641612"/>
            <a:ext cx="11292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Преимущества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04" name="Google Shape;904;p49"/>
          <p:cNvCxnSpPr/>
          <p:nvPr/>
        </p:nvCxnSpPr>
        <p:spPr>
          <a:xfrm>
            <a:off x="5065787" y="1397708"/>
            <a:ext cx="874500" cy="0"/>
          </a:xfrm>
          <a:prstGeom prst="straightConnector1">
            <a:avLst/>
          </a:prstGeom>
          <a:noFill/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05" name="Google Shape;905;p49"/>
          <p:cNvCxnSpPr/>
          <p:nvPr/>
        </p:nvCxnSpPr>
        <p:spPr>
          <a:xfrm>
            <a:off x="5048821" y="2855186"/>
            <a:ext cx="1068300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06" name="Google Shape;906;p49"/>
          <p:cNvSpPr txBox="1"/>
          <p:nvPr/>
        </p:nvSpPr>
        <p:spPr>
          <a:xfrm>
            <a:off x="4989838" y="3676880"/>
            <a:ext cx="11253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Выгода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07" name="Google Shape;907;p49"/>
          <p:cNvCxnSpPr/>
          <p:nvPr/>
        </p:nvCxnSpPr>
        <p:spPr>
          <a:xfrm>
            <a:off x="5046430" y="3919764"/>
            <a:ext cx="846000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908" name="Google Shape;908;p49"/>
          <p:cNvGrpSpPr/>
          <p:nvPr/>
        </p:nvGrpSpPr>
        <p:grpSpPr>
          <a:xfrm>
            <a:off x="0" y="-47958"/>
            <a:ext cx="9144000" cy="626686"/>
            <a:chOff x="1444" y="-1"/>
            <a:chExt cx="12192000" cy="835582"/>
          </a:xfrm>
        </p:grpSpPr>
        <p:sp>
          <p:nvSpPr>
            <p:cNvPr id="909" name="Google Shape;909;p49"/>
            <p:cNvSpPr/>
            <p:nvPr/>
          </p:nvSpPr>
          <p:spPr>
            <a:xfrm>
              <a:off x="1444" y="-1"/>
              <a:ext cx="12192000" cy="835582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24000">
                  <a:srgbClr val="F2F2F2"/>
                </a:gs>
                <a:gs pos="54000">
                  <a:srgbClr val="A5A5A5"/>
                </a:gs>
                <a:gs pos="81000">
                  <a:srgbClr val="D8D8D8"/>
                </a:gs>
                <a:gs pos="100000">
                  <a:srgbClr val="D8D8D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9D9E9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10" name="Google Shape;910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4211" y="267115"/>
              <a:ext cx="1547314" cy="296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1" name="Google Shape;911;p4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208750" y="116251"/>
              <a:ext cx="1088524" cy="6590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2" name="Google Shape;912;p4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123238" y="380665"/>
              <a:ext cx="3133725" cy="1714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13" name="Google Shape;913;p49"/>
          <p:cNvPicPr preferRelativeResize="0"/>
          <p:nvPr/>
        </p:nvPicPr>
        <p:blipFill rotWithShape="1">
          <a:blip r:embed="rId8">
            <a:alphaModFix/>
          </a:blip>
          <a:srcRect l="3793" r="7984"/>
          <a:stretch/>
        </p:blipFill>
        <p:spPr>
          <a:xfrm>
            <a:off x="3268950" y="1337828"/>
            <a:ext cx="1609900" cy="1216594"/>
          </a:xfrm>
          <a:prstGeom prst="rect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14" name="Google Shape;914;p4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704570" y="3834260"/>
            <a:ext cx="964719" cy="1006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5" name="Google Shape;915;p4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25950" y="1854751"/>
            <a:ext cx="3564396" cy="20409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16" name="Google Shape;916;p49"/>
          <p:cNvCxnSpPr/>
          <p:nvPr/>
        </p:nvCxnSpPr>
        <p:spPr>
          <a:xfrm rot="10800000" flipH="1">
            <a:off x="1440575" y="1999050"/>
            <a:ext cx="2187300" cy="5913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miter lim="800000"/>
            <a:headEnd type="oval" w="lg" len="lg"/>
            <a:tailEnd type="oval" w="lg" len="lg"/>
          </a:ln>
        </p:spPr>
      </p:cxnSp>
      <p:sp>
        <p:nvSpPr>
          <p:cNvPr id="917" name="Google Shape;917;p49"/>
          <p:cNvSpPr/>
          <p:nvPr/>
        </p:nvSpPr>
        <p:spPr>
          <a:xfrm>
            <a:off x="1631544" y="737320"/>
            <a:ext cx="578685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 algn="ctr"/>
            <a:r>
              <a:rPr lang="ru-RU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ПРЕВОСХОДНАЯ ЭЛЕКТРИЧЕСКАЯ СИСТЕМА С ПЛАТНОЙ ПЛАТЫ</a:t>
            </a:r>
            <a:endParaRPr sz="14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8" name="Google Shape;918;p49"/>
          <p:cNvSpPr/>
          <p:nvPr/>
        </p:nvSpPr>
        <p:spPr>
          <a:xfrm>
            <a:off x="4559218" y="2925653"/>
            <a:ext cx="4142822" cy="587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/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MCB </a:t>
            </a:r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отключается </a:t>
            </a: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при </a:t>
            </a:r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любых перегрузках или коротком замыкании.</a:t>
            </a:r>
            <a:endParaRPr lang="ru-RU"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/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Единая </a:t>
            </a:r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плата </a:t>
            </a: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для всего электрического обслуживания.</a:t>
            </a: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9" name="Google Shape;919;p4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578702" y="-276675"/>
            <a:ext cx="1668475" cy="117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50"/>
          <p:cNvSpPr/>
          <p:nvPr/>
        </p:nvSpPr>
        <p:spPr>
          <a:xfrm>
            <a:off x="5623624" y="1412312"/>
            <a:ext cx="3116516" cy="728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42 + </a:t>
            </a:r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ТИПА КОВШЕЙ и </a:t>
            </a: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НАВЕСНОГО ОБОРУДОВАНИЯ для использования экскаваторов-погрузчиков BULL в различных областях.</a:t>
            </a:r>
            <a:endParaRPr sz="11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25" name="Google Shape;925;p50"/>
          <p:cNvSpPr/>
          <p:nvPr/>
        </p:nvSpPr>
        <p:spPr>
          <a:xfrm rot="10800000" flipH="1">
            <a:off x="0" y="326269"/>
            <a:ext cx="9144000" cy="3428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6" name="Google Shape;926;p50"/>
          <p:cNvSpPr/>
          <p:nvPr/>
        </p:nvSpPr>
        <p:spPr>
          <a:xfrm>
            <a:off x="1083" y="0"/>
            <a:ext cx="9144000" cy="38177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7" name="Google Shape;927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496" y="64256"/>
            <a:ext cx="1160486" cy="222255"/>
          </a:xfrm>
          <a:prstGeom prst="rect">
            <a:avLst/>
          </a:prstGeom>
          <a:noFill/>
          <a:ln>
            <a:noFill/>
          </a:ln>
        </p:spPr>
      </p:pic>
      <p:sp>
        <p:nvSpPr>
          <p:cNvPr id="928" name="Google Shape;928;p50" descr="Air blower, blower vacuum, garden blower, petrol blower, blower icon"/>
          <p:cNvSpPr/>
          <p:nvPr/>
        </p:nvSpPr>
        <p:spPr>
          <a:xfrm>
            <a:off x="1259681" y="63103"/>
            <a:ext cx="2286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9" name="Google Shape;929;p50"/>
          <p:cNvSpPr/>
          <p:nvPr/>
        </p:nvSpPr>
        <p:spPr>
          <a:xfrm>
            <a:off x="5170900" y="2649800"/>
            <a:ext cx="3681300" cy="7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/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Вышеуказанные функции делают BULL самым универсальным экскаватором-погрузчиком в мире.</a:t>
            </a:r>
          </a:p>
          <a:p>
            <a:pPr marL="457200" lvl="0"/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Он может обрабатывать все, что угодно, от сырья с высокой до низкой плотности.</a:t>
            </a: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0" name="Google Shape;930;p50"/>
          <p:cNvSpPr/>
          <p:nvPr/>
        </p:nvSpPr>
        <p:spPr>
          <a:xfrm>
            <a:off x="5601500" y="3824575"/>
            <a:ext cx="3210094" cy="10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При наличии опции BULL никогда не </a:t>
            </a:r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будет простаивать из-за </a:t>
            </a: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его способности использоваться во множестве </a:t>
            </a:r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отраслей, </a:t>
            </a: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что делает его наиболее востребованным экскаватором-погрузчиком в мире.</a:t>
            </a:r>
            <a:endParaRPr sz="11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31" name="Google Shape;931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01275" y="1139200"/>
            <a:ext cx="1850455" cy="1137000"/>
          </a:xfrm>
          <a:prstGeom prst="rect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932" name="Google Shape;932;p50"/>
          <p:cNvGrpSpPr/>
          <p:nvPr/>
        </p:nvGrpSpPr>
        <p:grpSpPr>
          <a:xfrm>
            <a:off x="1083" y="-1"/>
            <a:ext cx="9144000" cy="431894"/>
            <a:chOff x="1444" y="-1"/>
            <a:chExt cx="12192000" cy="575859"/>
          </a:xfrm>
        </p:grpSpPr>
        <p:sp>
          <p:nvSpPr>
            <p:cNvPr id="933" name="Google Shape;933;p50"/>
            <p:cNvSpPr/>
            <p:nvPr/>
          </p:nvSpPr>
          <p:spPr>
            <a:xfrm>
              <a:off x="1444" y="-1"/>
              <a:ext cx="12192000" cy="575859"/>
            </a:xfrm>
            <a:prstGeom prst="rect">
              <a:avLst/>
            </a:prstGeom>
            <a:solidFill>
              <a:srgbClr val="9D9E9E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9D9E9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34" name="Google Shape;934;p5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4211" y="85675"/>
              <a:ext cx="1547314" cy="296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5" name="Google Shape;935;p5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346778" y="81647"/>
              <a:ext cx="3402013" cy="39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6" name="Google Shape;936;p5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268432" y="0"/>
              <a:ext cx="1113318" cy="55212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37" name="Google Shape;937;p50"/>
          <p:cNvSpPr txBox="1"/>
          <p:nvPr/>
        </p:nvSpPr>
        <p:spPr>
          <a:xfrm>
            <a:off x="5603244" y="1174004"/>
            <a:ext cx="7341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Функция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8" name="Google Shape;938;p50"/>
          <p:cNvSpPr txBox="1"/>
          <p:nvPr/>
        </p:nvSpPr>
        <p:spPr>
          <a:xfrm>
            <a:off x="5615516" y="2359925"/>
            <a:ext cx="11292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Преимущества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39" name="Google Shape;939;p50"/>
          <p:cNvCxnSpPr/>
          <p:nvPr/>
        </p:nvCxnSpPr>
        <p:spPr>
          <a:xfrm>
            <a:off x="5666625" y="1388968"/>
            <a:ext cx="874500" cy="0"/>
          </a:xfrm>
          <a:prstGeom prst="straightConnector1">
            <a:avLst/>
          </a:prstGeom>
          <a:noFill/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40" name="Google Shape;940;p50"/>
          <p:cNvCxnSpPr/>
          <p:nvPr/>
        </p:nvCxnSpPr>
        <p:spPr>
          <a:xfrm>
            <a:off x="5679541" y="2604284"/>
            <a:ext cx="1068300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41" name="Google Shape;941;p50"/>
          <p:cNvSpPr txBox="1"/>
          <p:nvPr/>
        </p:nvSpPr>
        <p:spPr>
          <a:xfrm>
            <a:off x="5603244" y="3584552"/>
            <a:ext cx="13806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Выгода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42" name="Google Shape;942;p50"/>
          <p:cNvCxnSpPr/>
          <p:nvPr/>
        </p:nvCxnSpPr>
        <p:spPr>
          <a:xfrm>
            <a:off x="5665309" y="3797452"/>
            <a:ext cx="1038000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943" name="Google Shape;943;p50"/>
          <p:cNvGrpSpPr/>
          <p:nvPr/>
        </p:nvGrpSpPr>
        <p:grpSpPr>
          <a:xfrm>
            <a:off x="0" y="-47958"/>
            <a:ext cx="9144000" cy="626686"/>
            <a:chOff x="1444" y="-1"/>
            <a:chExt cx="12192000" cy="835582"/>
          </a:xfrm>
        </p:grpSpPr>
        <p:sp>
          <p:nvSpPr>
            <p:cNvPr id="944" name="Google Shape;944;p50"/>
            <p:cNvSpPr/>
            <p:nvPr/>
          </p:nvSpPr>
          <p:spPr>
            <a:xfrm>
              <a:off x="1444" y="-1"/>
              <a:ext cx="12192000" cy="835582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24000">
                  <a:srgbClr val="F2F2F2"/>
                </a:gs>
                <a:gs pos="54000">
                  <a:srgbClr val="A5A5A5"/>
                </a:gs>
                <a:gs pos="81000">
                  <a:srgbClr val="D8D8D8"/>
                </a:gs>
                <a:gs pos="100000">
                  <a:srgbClr val="D8D8D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9D9E9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45" name="Google Shape;945;p5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4211" y="267115"/>
              <a:ext cx="1547314" cy="296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6" name="Google Shape;946;p5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208750" y="116251"/>
              <a:ext cx="1088524" cy="6590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7" name="Google Shape;947;p50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123238" y="380665"/>
              <a:ext cx="3133725" cy="1714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48" name="Google Shape;948;p5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052609" y="3585976"/>
            <a:ext cx="1089618" cy="1136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949" name="Google Shape;949;p50"/>
          <p:cNvPicPr preferRelativeResize="0"/>
          <p:nvPr/>
        </p:nvPicPr>
        <p:blipFill rotWithShape="1">
          <a:blip r:embed="rId10">
            <a:alphaModFix/>
          </a:blip>
          <a:srcRect l="9857" t="33193" r="6885" b="8480"/>
          <a:stretch/>
        </p:blipFill>
        <p:spPr>
          <a:xfrm>
            <a:off x="3907113" y="2424025"/>
            <a:ext cx="1380599" cy="1025900"/>
          </a:xfrm>
          <a:prstGeom prst="rect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50" name="Google Shape;950;p5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25950" y="1854751"/>
            <a:ext cx="3564396" cy="20409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51" name="Google Shape;951;p50"/>
          <p:cNvCxnSpPr/>
          <p:nvPr/>
        </p:nvCxnSpPr>
        <p:spPr>
          <a:xfrm rot="10800000" flipH="1">
            <a:off x="2758000" y="1977650"/>
            <a:ext cx="958800" cy="10884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miter lim="800000"/>
            <a:headEnd type="oval" w="lg" len="lg"/>
            <a:tailEnd type="oval" w="lg" len="lg"/>
          </a:ln>
        </p:spPr>
      </p:cxnSp>
      <p:sp>
        <p:nvSpPr>
          <p:cNvPr id="952" name="Google Shape;952;p50"/>
          <p:cNvSpPr/>
          <p:nvPr/>
        </p:nvSpPr>
        <p:spPr>
          <a:xfrm>
            <a:off x="2557050" y="691600"/>
            <a:ext cx="4029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BULL </a:t>
            </a:r>
            <a:r>
              <a:rPr lang="ru-RU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НИКОГДА НЕ ПРОСТАИВАЕТ</a:t>
            </a:r>
            <a:endParaRPr lang="ru-RU" sz="14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3" name="Google Shape;953;p5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578702" y="-276675"/>
            <a:ext cx="1668475" cy="117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51"/>
          <p:cNvSpPr/>
          <p:nvPr/>
        </p:nvSpPr>
        <p:spPr>
          <a:xfrm rot="10800000" flipH="1">
            <a:off x="0" y="326269"/>
            <a:ext cx="9144000" cy="3428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9" name="Google Shape;959;p51"/>
          <p:cNvSpPr/>
          <p:nvPr/>
        </p:nvSpPr>
        <p:spPr>
          <a:xfrm>
            <a:off x="1083" y="0"/>
            <a:ext cx="9144000" cy="38177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0" name="Google Shape;960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496" y="64256"/>
            <a:ext cx="1160486" cy="222255"/>
          </a:xfrm>
          <a:prstGeom prst="rect">
            <a:avLst/>
          </a:prstGeom>
          <a:noFill/>
          <a:ln>
            <a:noFill/>
          </a:ln>
        </p:spPr>
      </p:pic>
      <p:sp>
        <p:nvSpPr>
          <p:cNvPr id="961" name="Google Shape;961;p51" descr="Air blower, blower vacuum, garden blower, petrol blower, blower icon"/>
          <p:cNvSpPr/>
          <p:nvPr/>
        </p:nvSpPr>
        <p:spPr>
          <a:xfrm>
            <a:off x="1259681" y="63103"/>
            <a:ext cx="2286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2" name="Google Shape;962;p51"/>
          <p:cNvSpPr/>
          <p:nvPr/>
        </p:nvSpPr>
        <p:spPr>
          <a:xfrm>
            <a:off x="5503945" y="1126414"/>
            <a:ext cx="2641835" cy="674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ДОПОЛНИТЕЛЬНАЯ БЫСТРАЯ </a:t>
            </a:r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МУФТА</a:t>
            </a:r>
          </a:p>
          <a:p>
            <a:pPr lvl="0"/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Используется </a:t>
            </a: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как в </a:t>
            </a:r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переднем, </a:t>
            </a: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так и </a:t>
            </a:r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заднем ковшах.</a:t>
            </a:r>
            <a:endParaRPr sz="11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63" name="Google Shape;963;p51"/>
          <p:cNvSpPr/>
          <p:nvPr/>
        </p:nvSpPr>
        <p:spPr>
          <a:xfrm>
            <a:off x="5527420" y="2338060"/>
            <a:ext cx="3197480" cy="8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BQRSL (БЫСТРАЯ СЦЕПКА) на стороне погрузчика позволяет менять местами </a:t>
            </a:r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навесное оборудование </a:t>
            </a: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погрузчика, а БЫСТРАЯ </a:t>
            </a:r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СЦЕПКА </a:t>
            </a: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 стороне </a:t>
            </a:r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обратного ковша </a:t>
            </a: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позволяет заменять ковши </a:t>
            </a:r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 камнедробилки рыхлители </a:t>
            </a: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 т.д.</a:t>
            </a:r>
            <a:endParaRPr sz="11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64" name="Google Shape;964;p51"/>
          <p:cNvSpPr/>
          <p:nvPr/>
        </p:nvSpPr>
        <p:spPr>
          <a:xfrm>
            <a:off x="5067362" y="3762765"/>
            <a:ext cx="3744232" cy="127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/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Легкость замены Ковшей </a:t>
            </a:r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 </a:t>
            </a: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навесного оборудования на объекте. </a:t>
            </a:r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Функция совместима со большим выбором навесных </a:t>
            </a: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устройств</a:t>
            </a:r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что </a:t>
            </a: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позволяет экскаватору-погрузчику BULL быть готовым к выполнению следующей </a:t>
            </a:r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задачи </a:t>
            </a: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менее чем за 5 </a:t>
            </a:r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минут. Больше </a:t>
            </a: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возможностей для заработка.</a:t>
            </a: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5" name="Google Shape;965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85885" y="973637"/>
            <a:ext cx="1667500" cy="10971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66" name="Google Shape;966;p51"/>
          <p:cNvGrpSpPr/>
          <p:nvPr/>
        </p:nvGrpSpPr>
        <p:grpSpPr>
          <a:xfrm>
            <a:off x="1083" y="-1"/>
            <a:ext cx="9144000" cy="431894"/>
            <a:chOff x="1444" y="-1"/>
            <a:chExt cx="12192000" cy="575859"/>
          </a:xfrm>
        </p:grpSpPr>
        <p:sp>
          <p:nvSpPr>
            <p:cNvPr id="967" name="Google Shape;967;p51"/>
            <p:cNvSpPr/>
            <p:nvPr/>
          </p:nvSpPr>
          <p:spPr>
            <a:xfrm>
              <a:off x="1444" y="-1"/>
              <a:ext cx="12192000" cy="575859"/>
            </a:xfrm>
            <a:prstGeom prst="rect">
              <a:avLst/>
            </a:prstGeom>
            <a:solidFill>
              <a:srgbClr val="9D9E9E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9D9E9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68" name="Google Shape;968;p5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4211" y="85675"/>
              <a:ext cx="1547314" cy="296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9" name="Google Shape;969;p5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346778" y="81647"/>
              <a:ext cx="3402013" cy="39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0" name="Google Shape;970;p5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268432" y="0"/>
              <a:ext cx="1113318" cy="55212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71" name="Google Shape;971;p51"/>
          <p:cNvSpPr txBox="1"/>
          <p:nvPr/>
        </p:nvSpPr>
        <p:spPr>
          <a:xfrm>
            <a:off x="5503939" y="894191"/>
            <a:ext cx="7341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Функция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2" name="Google Shape;972;p51"/>
          <p:cNvSpPr txBox="1"/>
          <p:nvPr/>
        </p:nvSpPr>
        <p:spPr>
          <a:xfrm>
            <a:off x="5501092" y="2090603"/>
            <a:ext cx="11292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Преимущества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73" name="Google Shape;973;p51"/>
          <p:cNvCxnSpPr/>
          <p:nvPr/>
        </p:nvCxnSpPr>
        <p:spPr>
          <a:xfrm>
            <a:off x="5567320" y="1109155"/>
            <a:ext cx="874500" cy="0"/>
          </a:xfrm>
          <a:prstGeom prst="straightConnector1">
            <a:avLst/>
          </a:prstGeom>
          <a:noFill/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74" name="Google Shape;974;p51"/>
          <p:cNvCxnSpPr/>
          <p:nvPr/>
        </p:nvCxnSpPr>
        <p:spPr>
          <a:xfrm>
            <a:off x="5550369" y="2319579"/>
            <a:ext cx="1068300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75" name="Google Shape;975;p51"/>
          <p:cNvSpPr txBox="1"/>
          <p:nvPr/>
        </p:nvSpPr>
        <p:spPr>
          <a:xfrm>
            <a:off x="5577292" y="3499636"/>
            <a:ext cx="13806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Выгода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76" name="Google Shape;976;p51"/>
          <p:cNvCxnSpPr/>
          <p:nvPr/>
        </p:nvCxnSpPr>
        <p:spPr>
          <a:xfrm>
            <a:off x="5624957" y="3716681"/>
            <a:ext cx="1038000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977" name="Google Shape;977;p51"/>
          <p:cNvGrpSpPr/>
          <p:nvPr/>
        </p:nvGrpSpPr>
        <p:grpSpPr>
          <a:xfrm>
            <a:off x="0" y="-47958"/>
            <a:ext cx="9144000" cy="626686"/>
            <a:chOff x="1444" y="-1"/>
            <a:chExt cx="12192000" cy="835582"/>
          </a:xfrm>
        </p:grpSpPr>
        <p:sp>
          <p:nvSpPr>
            <p:cNvPr id="978" name="Google Shape;978;p51"/>
            <p:cNvSpPr/>
            <p:nvPr/>
          </p:nvSpPr>
          <p:spPr>
            <a:xfrm>
              <a:off x="1444" y="-1"/>
              <a:ext cx="12192000" cy="835582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24000">
                  <a:srgbClr val="F2F2F2"/>
                </a:gs>
                <a:gs pos="54000">
                  <a:srgbClr val="A5A5A5"/>
                </a:gs>
                <a:gs pos="81000">
                  <a:srgbClr val="D8D8D8"/>
                </a:gs>
                <a:gs pos="100000">
                  <a:srgbClr val="D8D8D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9D9E9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79" name="Google Shape;979;p5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4211" y="267115"/>
              <a:ext cx="1547314" cy="296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0" name="Google Shape;980;p5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208750" y="116251"/>
              <a:ext cx="1088524" cy="6590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1" name="Google Shape;981;p5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123238" y="380665"/>
              <a:ext cx="3133725" cy="1714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82" name="Google Shape;982;p5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164684" y="3857465"/>
            <a:ext cx="967263" cy="1009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5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890985" y="2197375"/>
            <a:ext cx="1416812" cy="1416812"/>
          </a:xfrm>
          <a:prstGeom prst="rect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84" name="Google Shape;984;p5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25950" y="1854751"/>
            <a:ext cx="3564396" cy="20409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85" name="Google Shape;985;p51"/>
          <p:cNvCxnSpPr>
            <a:endCxn id="965" idx="1"/>
          </p:cNvCxnSpPr>
          <p:nvPr/>
        </p:nvCxnSpPr>
        <p:spPr>
          <a:xfrm rot="10800000" flipH="1">
            <a:off x="2537585" y="1522206"/>
            <a:ext cx="1248300" cy="14721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miter lim="800000"/>
            <a:headEnd type="oval" w="lg" len="lg"/>
            <a:tailEnd type="oval" w="lg" len="lg"/>
          </a:ln>
        </p:spPr>
      </p:cxnSp>
      <p:sp>
        <p:nvSpPr>
          <p:cNvPr id="986" name="Google Shape;986;p51"/>
          <p:cNvSpPr/>
          <p:nvPr/>
        </p:nvSpPr>
        <p:spPr>
          <a:xfrm>
            <a:off x="2465610" y="691600"/>
            <a:ext cx="4029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 algn="ctr"/>
            <a:r>
              <a:rPr lang="ru-RU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БЫСТРАЯ МУФТА</a:t>
            </a:r>
            <a:endParaRPr sz="14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7" name="Google Shape;987;p5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578702" y="-276675"/>
            <a:ext cx="1668475" cy="117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p52"/>
          <p:cNvSpPr/>
          <p:nvPr/>
        </p:nvSpPr>
        <p:spPr>
          <a:xfrm rot="10800000" flipH="1">
            <a:off x="0" y="326269"/>
            <a:ext cx="9144000" cy="3428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3" name="Google Shape;993;p52"/>
          <p:cNvSpPr/>
          <p:nvPr/>
        </p:nvSpPr>
        <p:spPr>
          <a:xfrm>
            <a:off x="1083" y="0"/>
            <a:ext cx="9144000" cy="38177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4" name="Google Shape;994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496" y="64256"/>
            <a:ext cx="1160486" cy="222255"/>
          </a:xfrm>
          <a:prstGeom prst="rect">
            <a:avLst/>
          </a:prstGeom>
          <a:noFill/>
          <a:ln>
            <a:noFill/>
          </a:ln>
        </p:spPr>
      </p:pic>
      <p:sp>
        <p:nvSpPr>
          <p:cNvPr id="995" name="Google Shape;995;p52" descr="Air blower, blower vacuum, garden blower, petrol blower, blower icon"/>
          <p:cNvSpPr/>
          <p:nvPr/>
        </p:nvSpPr>
        <p:spPr>
          <a:xfrm>
            <a:off x="1259681" y="63103"/>
            <a:ext cx="2286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6" name="Google Shape;996;p52"/>
          <p:cNvSpPr/>
          <p:nvPr/>
        </p:nvSpPr>
        <p:spPr>
          <a:xfrm>
            <a:off x="5923352" y="1167422"/>
            <a:ext cx="2888242" cy="638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/>
            <a:r>
              <a:rPr lang="ru-RU" sz="11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Бустерный</a:t>
            </a:r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ковш позволяет </a:t>
            </a: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погрузчику выгружать сырье на </a:t>
            </a:r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высоту  </a:t>
            </a: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~ </a:t>
            </a:r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 метра.</a:t>
            </a:r>
            <a:endParaRPr lang="en-US" sz="11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97" name="Google Shape;997;p52"/>
          <p:cNvSpPr/>
          <p:nvPr/>
        </p:nvSpPr>
        <p:spPr>
          <a:xfrm>
            <a:off x="5907600" y="2660064"/>
            <a:ext cx="2903994" cy="864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Самая высокая высота </a:t>
            </a:r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разгрузки </a:t>
            </a: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 мире. С </a:t>
            </a:r>
            <a:r>
              <a:rPr lang="ru-RU" sz="11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бустерным</a:t>
            </a: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ковшом </a:t>
            </a:r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погрузчик BULL </a:t>
            </a: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может загружать железнодорожные </a:t>
            </a:r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вагоны и </a:t>
            </a: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грузовики с полным кузовом без использования рампы.</a:t>
            </a:r>
            <a:endParaRPr sz="11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98" name="Google Shape;998;p52"/>
          <p:cNvPicPr preferRelativeResize="0"/>
          <p:nvPr/>
        </p:nvPicPr>
        <p:blipFill rotWithShape="1">
          <a:blip r:embed="rId4">
            <a:alphaModFix/>
          </a:blip>
          <a:srcRect l="10702" t="19231" r="53594" b="27622"/>
          <a:stretch/>
        </p:blipFill>
        <p:spPr>
          <a:xfrm>
            <a:off x="4031987" y="1008850"/>
            <a:ext cx="1726163" cy="1362441"/>
          </a:xfrm>
          <a:prstGeom prst="rect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99" name="Google Shape;999;p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97323" y="2584770"/>
            <a:ext cx="1803301" cy="10468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00" name="Google Shape;1000;p52"/>
          <p:cNvGrpSpPr/>
          <p:nvPr/>
        </p:nvGrpSpPr>
        <p:grpSpPr>
          <a:xfrm>
            <a:off x="1083" y="-1"/>
            <a:ext cx="9144000" cy="431894"/>
            <a:chOff x="1444" y="-1"/>
            <a:chExt cx="12192000" cy="575859"/>
          </a:xfrm>
        </p:grpSpPr>
        <p:sp>
          <p:nvSpPr>
            <p:cNvPr id="1001" name="Google Shape;1001;p52"/>
            <p:cNvSpPr/>
            <p:nvPr/>
          </p:nvSpPr>
          <p:spPr>
            <a:xfrm>
              <a:off x="1444" y="-1"/>
              <a:ext cx="12192000" cy="575859"/>
            </a:xfrm>
            <a:prstGeom prst="rect">
              <a:avLst/>
            </a:prstGeom>
            <a:solidFill>
              <a:srgbClr val="9D9E9E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9D9E9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02" name="Google Shape;1002;p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4211" y="85675"/>
              <a:ext cx="1547314" cy="296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3" name="Google Shape;1003;p5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346778" y="81647"/>
              <a:ext cx="3402013" cy="39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4" name="Google Shape;1004;p5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268432" y="0"/>
              <a:ext cx="1113318" cy="55212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05" name="Google Shape;1005;p52"/>
          <p:cNvSpPr txBox="1"/>
          <p:nvPr/>
        </p:nvSpPr>
        <p:spPr>
          <a:xfrm>
            <a:off x="5907605" y="1005832"/>
            <a:ext cx="7341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Функция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6" name="Google Shape;1006;p52"/>
          <p:cNvSpPr txBox="1"/>
          <p:nvPr/>
        </p:nvSpPr>
        <p:spPr>
          <a:xfrm>
            <a:off x="5907605" y="2438474"/>
            <a:ext cx="11292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Преимущества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07" name="Google Shape;1007;p52"/>
          <p:cNvCxnSpPr/>
          <p:nvPr/>
        </p:nvCxnSpPr>
        <p:spPr>
          <a:xfrm>
            <a:off x="5970986" y="1220795"/>
            <a:ext cx="874500" cy="0"/>
          </a:xfrm>
          <a:prstGeom prst="straightConnector1">
            <a:avLst/>
          </a:prstGeom>
          <a:noFill/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08" name="Google Shape;1008;p52"/>
          <p:cNvCxnSpPr/>
          <p:nvPr/>
        </p:nvCxnSpPr>
        <p:spPr>
          <a:xfrm>
            <a:off x="5971629" y="2660075"/>
            <a:ext cx="1068300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09" name="Google Shape;1009;p52"/>
          <p:cNvSpPr txBox="1"/>
          <p:nvPr/>
        </p:nvSpPr>
        <p:spPr>
          <a:xfrm>
            <a:off x="5914420" y="3881319"/>
            <a:ext cx="13806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Выгода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10" name="Google Shape;1010;p52"/>
          <p:cNvCxnSpPr/>
          <p:nvPr/>
        </p:nvCxnSpPr>
        <p:spPr>
          <a:xfrm>
            <a:off x="5976485" y="4116342"/>
            <a:ext cx="1038000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011" name="Google Shape;1011;p52"/>
          <p:cNvGrpSpPr/>
          <p:nvPr/>
        </p:nvGrpSpPr>
        <p:grpSpPr>
          <a:xfrm>
            <a:off x="0" y="-47958"/>
            <a:ext cx="9144000" cy="626686"/>
            <a:chOff x="1444" y="-1"/>
            <a:chExt cx="12192000" cy="835582"/>
          </a:xfrm>
        </p:grpSpPr>
        <p:sp>
          <p:nvSpPr>
            <p:cNvPr id="1012" name="Google Shape;1012;p52"/>
            <p:cNvSpPr/>
            <p:nvPr/>
          </p:nvSpPr>
          <p:spPr>
            <a:xfrm>
              <a:off x="1444" y="-1"/>
              <a:ext cx="12192000" cy="835582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24000">
                  <a:srgbClr val="F2F2F2"/>
                </a:gs>
                <a:gs pos="54000">
                  <a:srgbClr val="A5A5A5"/>
                </a:gs>
                <a:gs pos="81000">
                  <a:srgbClr val="D8D8D8"/>
                </a:gs>
                <a:gs pos="100000">
                  <a:srgbClr val="D8D8D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9D9E9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13" name="Google Shape;1013;p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4211" y="267115"/>
              <a:ext cx="1547314" cy="296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4" name="Google Shape;1014;p5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208750" y="116251"/>
              <a:ext cx="1088524" cy="6590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5" name="Google Shape;1015;p5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123238" y="380665"/>
              <a:ext cx="3133725" cy="1714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16" name="Google Shape;1016;p5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426661" y="3906019"/>
            <a:ext cx="1003205" cy="1046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7" name="Google Shape;1017;p5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25950" y="1854751"/>
            <a:ext cx="3564396" cy="20409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18" name="Google Shape;1018;p52"/>
          <p:cNvCxnSpPr>
            <a:endCxn id="998" idx="1"/>
          </p:cNvCxnSpPr>
          <p:nvPr/>
        </p:nvCxnSpPr>
        <p:spPr>
          <a:xfrm rot="10800000" flipH="1">
            <a:off x="2782787" y="1690071"/>
            <a:ext cx="1249200" cy="18651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miter lim="800000"/>
            <a:headEnd type="oval" w="lg" len="lg"/>
            <a:tailEnd type="oval" w="lg" len="lg"/>
          </a:ln>
        </p:spPr>
      </p:cxnSp>
      <p:sp>
        <p:nvSpPr>
          <p:cNvPr id="1019" name="Google Shape;1019;p52"/>
          <p:cNvSpPr/>
          <p:nvPr/>
        </p:nvSpPr>
        <p:spPr>
          <a:xfrm>
            <a:off x="1385988" y="615400"/>
            <a:ext cx="637419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 algn="ctr"/>
            <a:r>
              <a:rPr lang="ru-RU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ОПЦИЯ </a:t>
            </a:r>
            <a:r>
              <a:rPr lang="ru-RU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ПОГРУЗЧИКА </a:t>
            </a:r>
            <a:r>
              <a:rPr lang="ru-RU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ВЫСОКОЙ </a:t>
            </a:r>
            <a:r>
              <a:rPr lang="ru-RU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РАЗГРУЗКИ </a:t>
            </a:r>
            <a:r>
              <a:rPr lang="ru-RU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С БУСТЕРНЫМ КОВШОМ</a:t>
            </a:r>
            <a:endParaRPr sz="14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0" name="Google Shape;1020;p52"/>
          <p:cNvSpPr/>
          <p:nvPr/>
        </p:nvSpPr>
        <p:spPr>
          <a:xfrm>
            <a:off x="5458812" y="4150671"/>
            <a:ext cx="3333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/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Более короткое время цикла, поскольку не требуется линейного изменения скорости, что приводит к экономии топлива и повышению производительности.</a:t>
            </a: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1" name="Google Shape;1021;p5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578702" y="-276675"/>
            <a:ext cx="1668475" cy="117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53"/>
          <p:cNvSpPr/>
          <p:nvPr/>
        </p:nvSpPr>
        <p:spPr>
          <a:xfrm rot="10800000" flipH="1">
            <a:off x="0" y="326269"/>
            <a:ext cx="9144000" cy="3428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7" name="Google Shape;1027;p53"/>
          <p:cNvSpPr/>
          <p:nvPr/>
        </p:nvSpPr>
        <p:spPr>
          <a:xfrm>
            <a:off x="1083" y="0"/>
            <a:ext cx="9144000" cy="38177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8" name="Google Shape;1028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496" y="64256"/>
            <a:ext cx="1160486" cy="222255"/>
          </a:xfrm>
          <a:prstGeom prst="rect">
            <a:avLst/>
          </a:prstGeom>
          <a:noFill/>
          <a:ln>
            <a:noFill/>
          </a:ln>
        </p:spPr>
      </p:pic>
      <p:sp>
        <p:nvSpPr>
          <p:cNvPr id="1029" name="Google Shape;1029;p53" descr="Air blower, blower vacuum, garden blower, petrol blower, blower icon"/>
          <p:cNvSpPr/>
          <p:nvPr/>
        </p:nvSpPr>
        <p:spPr>
          <a:xfrm>
            <a:off x="1259681" y="63103"/>
            <a:ext cx="2286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0" name="Google Shape;1030;p53"/>
          <p:cNvSpPr/>
          <p:nvPr/>
        </p:nvSpPr>
        <p:spPr>
          <a:xfrm>
            <a:off x="5154460" y="1285930"/>
            <a:ext cx="2793200" cy="4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Отбойный молоток </a:t>
            </a:r>
            <a:r>
              <a:rPr lang="en-US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EPIROC BL 85</a:t>
            </a:r>
            <a:endParaRPr lang="ru-RU" sz="11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/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доступен базовой комплектации.</a:t>
            </a:r>
            <a:endParaRPr sz="11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31" name="Google Shape;1031;p53"/>
          <p:cNvSpPr/>
          <p:nvPr/>
        </p:nvSpPr>
        <p:spPr>
          <a:xfrm>
            <a:off x="5131599" y="2685617"/>
            <a:ext cx="3292200" cy="784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BULL сотрудничает со шведской компанией </a:t>
            </a:r>
            <a:r>
              <a:rPr lang="ru-RU" sz="11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Hammer</a:t>
            </a: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№ 1 в мире, которая предлагает своим клиентам </a:t>
            </a:r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отбойные молотки  </a:t>
            </a: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BULL по конкурентоспособной цене.</a:t>
            </a:r>
            <a:endParaRPr sz="11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32" name="Google Shape;1032;p53"/>
          <p:cNvSpPr/>
          <p:nvPr/>
        </p:nvSpPr>
        <p:spPr>
          <a:xfrm>
            <a:off x="5119425" y="4077200"/>
            <a:ext cx="3567375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Производительность отбойного молотка </a:t>
            </a: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 </a:t>
            </a:r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85 выше </a:t>
            </a: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 </a:t>
            </a:r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40 процентов, а следовательно</a:t>
            </a: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больше надежности и больше прибыли для клиентов BULL.</a:t>
            </a:r>
            <a:endParaRPr sz="11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33" name="Google Shape;1033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28326" y="1031201"/>
            <a:ext cx="1323098" cy="1323098"/>
          </a:xfrm>
          <a:prstGeom prst="rect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1034" name="Google Shape;1034;p53"/>
          <p:cNvGrpSpPr/>
          <p:nvPr/>
        </p:nvGrpSpPr>
        <p:grpSpPr>
          <a:xfrm>
            <a:off x="1083" y="-1"/>
            <a:ext cx="9144000" cy="431894"/>
            <a:chOff x="1444" y="-1"/>
            <a:chExt cx="12192000" cy="575859"/>
          </a:xfrm>
        </p:grpSpPr>
        <p:sp>
          <p:nvSpPr>
            <p:cNvPr id="1035" name="Google Shape;1035;p53"/>
            <p:cNvSpPr/>
            <p:nvPr/>
          </p:nvSpPr>
          <p:spPr>
            <a:xfrm>
              <a:off x="1444" y="-1"/>
              <a:ext cx="12192000" cy="575859"/>
            </a:xfrm>
            <a:prstGeom prst="rect">
              <a:avLst/>
            </a:prstGeom>
            <a:solidFill>
              <a:srgbClr val="9D9E9E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9D9E9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36" name="Google Shape;1036;p5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4211" y="85675"/>
              <a:ext cx="1547314" cy="296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7" name="Google Shape;1037;p5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346778" y="81647"/>
              <a:ext cx="3402013" cy="39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8" name="Google Shape;1038;p5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268432" y="0"/>
              <a:ext cx="1113318" cy="55212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39" name="Google Shape;1039;p53"/>
          <p:cNvSpPr txBox="1"/>
          <p:nvPr/>
        </p:nvSpPr>
        <p:spPr>
          <a:xfrm>
            <a:off x="5148503" y="1031201"/>
            <a:ext cx="7341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Функция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0" name="Google Shape;1040;p53"/>
          <p:cNvSpPr txBox="1"/>
          <p:nvPr/>
        </p:nvSpPr>
        <p:spPr>
          <a:xfrm>
            <a:off x="5131598" y="2424031"/>
            <a:ext cx="11292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Преимущества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41" name="Google Shape;1041;p53"/>
          <p:cNvCxnSpPr/>
          <p:nvPr/>
        </p:nvCxnSpPr>
        <p:spPr>
          <a:xfrm>
            <a:off x="5211884" y="1246165"/>
            <a:ext cx="874500" cy="0"/>
          </a:xfrm>
          <a:prstGeom prst="straightConnector1">
            <a:avLst/>
          </a:prstGeom>
          <a:noFill/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42" name="Google Shape;1042;p53"/>
          <p:cNvCxnSpPr/>
          <p:nvPr/>
        </p:nvCxnSpPr>
        <p:spPr>
          <a:xfrm>
            <a:off x="5195623" y="2645632"/>
            <a:ext cx="1068300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43" name="Google Shape;1043;p53"/>
          <p:cNvSpPr txBox="1"/>
          <p:nvPr/>
        </p:nvSpPr>
        <p:spPr>
          <a:xfrm>
            <a:off x="5131598" y="3819318"/>
            <a:ext cx="13806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Выгода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44" name="Google Shape;1044;p53"/>
          <p:cNvCxnSpPr/>
          <p:nvPr/>
        </p:nvCxnSpPr>
        <p:spPr>
          <a:xfrm>
            <a:off x="5191441" y="4073065"/>
            <a:ext cx="1038000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045" name="Google Shape;1045;p53"/>
          <p:cNvGrpSpPr/>
          <p:nvPr/>
        </p:nvGrpSpPr>
        <p:grpSpPr>
          <a:xfrm>
            <a:off x="0" y="-47958"/>
            <a:ext cx="9144000" cy="626686"/>
            <a:chOff x="1444" y="-1"/>
            <a:chExt cx="12192000" cy="835582"/>
          </a:xfrm>
        </p:grpSpPr>
        <p:sp>
          <p:nvSpPr>
            <p:cNvPr id="1046" name="Google Shape;1046;p53"/>
            <p:cNvSpPr/>
            <p:nvPr/>
          </p:nvSpPr>
          <p:spPr>
            <a:xfrm>
              <a:off x="1444" y="-1"/>
              <a:ext cx="12192000" cy="835582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24000">
                  <a:srgbClr val="F2F2F2"/>
                </a:gs>
                <a:gs pos="54000">
                  <a:srgbClr val="A5A5A5"/>
                </a:gs>
                <a:gs pos="81000">
                  <a:srgbClr val="D8D8D8"/>
                </a:gs>
                <a:gs pos="100000">
                  <a:srgbClr val="D8D8D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9D9E9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47" name="Google Shape;1047;p5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4211" y="267115"/>
              <a:ext cx="1547314" cy="296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8" name="Google Shape;1048;p5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208750" y="116251"/>
              <a:ext cx="1088524" cy="6590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9" name="Google Shape;1049;p5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123238" y="380665"/>
              <a:ext cx="3133725" cy="1714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50" name="Google Shape;1050;p5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981679" y="3847158"/>
            <a:ext cx="1010772" cy="1054718"/>
          </a:xfrm>
          <a:prstGeom prst="rect">
            <a:avLst/>
          </a:prstGeom>
          <a:noFill/>
          <a:ln>
            <a:noFill/>
          </a:ln>
        </p:spPr>
      </p:pic>
      <p:sp>
        <p:nvSpPr>
          <p:cNvPr id="1051" name="Google Shape;1051;p53"/>
          <p:cNvSpPr/>
          <p:nvPr/>
        </p:nvSpPr>
        <p:spPr>
          <a:xfrm>
            <a:off x="3779680" y="2527883"/>
            <a:ext cx="1208400" cy="1133100"/>
          </a:xfrm>
          <a:prstGeom prst="ellipse">
            <a:avLst/>
          </a:prstGeom>
          <a:blipFill rotWithShape="1">
            <a:blip r:embed="rId10">
              <a:alphaModFix/>
            </a:blip>
            <a:stretch>
              <a:fillRect/>
            </a:stretch>
          </a:blip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52" name="Google Shape;1052;p5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25950" y="1854751"/>
            <a:ext cx="3564396" cy="20409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53" name="Google Shape;1053;p53"/>
          <p:cNvCxnSpPr>
            <a:endCxn id="1033" idx="1"/>
          </p:cNvCxnSpPr>
          <p:nvPr/>
        </p:nvCxnSpPr>
        <p:spPr>
          <a:xfrm rot="10800000" flipH="1">
            <a:off x="588526" y="1692750"/>
            <a:ext cx="3139800" cy="9042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miter lim="800000"/>
            <a:headEnd type="oval" w="lg" len="lg"/>
            <a:tailEnd type="oval" w="lg" len="lg"/>
          </a:ln>
        </p:spPr>
      </p:cxnSp>
      <p:sp>
        <p:nvSpPr>
          <p:cNvPr id="1054" name="Google Shape;1054;p53"/>
          <p:cNvSpPr/>
          <p:nvPr/>
        </p:nvSpPr>
        <p:spPr>
          <a:xfrm>
            <a:off x="2289750" y="615400"/>
            <a:ext cx="4564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 algn="ctr"/>
            <a:r>
              <a:rPr lang="ru-RU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ОПЦИЯ РОК-БЕЙКЕРА</a:t>
            </a:r>
            <a:endParaRPr sz="14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5" name="Google Shape;1055;p5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578702" y="-276675"/>
            <a:ext cx="1668475" cy="117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p54"/>
          <p:cNvSpPr/>
          <p:nvPr/>
        </p:nvSpPr>
        <p:spPr>
          <a:xfrm>
            <a:off x="5293770" y="4117210"/>
            <a:ext cx="3638698" cy="964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Длительный срок службы, а значит экономия.</a:t>
            </a:r>
          </a:p>
          <a:p>
            <a:pPr lvl="0"/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Более низкая стоимость </a:t>
            </a: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замены литой поворотной базы (замена довольно распространена </a:t>
            </a:r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 производителей других марок</a:t>
            </a: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).</a:t>
            </a: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1" name="Google Shape;1061;p54"/>
          <p:cNvSpPr/>
          <p:nvPr/>
        </p:nvSpPr>
        <p:spPr>
          <a:xfrm rot="10800000" flipH="1">
            <a:off x="0" y="326269"/>
            <a:ext cx="9144000" cy="3428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2" name="Google Shape;1062;p54"/>
          <p:cNvSpPr/>
          <p:nvPr/>
        </p:nvSpPr>
        <p:spPr>
          <a:xfrm>
            <a:off x="1083" y="0"/>
            <a:ext cx="9144000" cy="38177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3" name="Google Shape;1063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496" y="64256"/>
            <a:ext cx="1160486" cy="222255"/>
          </a:xfrm>
          <a:prstGeom prst="rect">
            <a:avLst/>
          </a:prstGeom>
          <a:noFill/>
          <a:ln>
            <a:noFill/>
          </a:ln>
        </p:spPr>
      </p:pic>
      <p:sp>
        <p:nvSpPr>
          <p:cNvPr id="1064" name="Google Shape;1064;p54" descr="Air blower, blower vacuum, garden blower, petrol blower, blower icon"/>
          <p:cNvSpPr/>
          <p:nvPr/>
        </p:nvSpPr>
        <p:spPr>
          <a:xfrm>
            <a:off x="1259681" y="63103"/>
            <a:ext cx="2286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5" name="Google Shape;1065;p54"/>
          <p:cNvSpPr/>
          <p:nvPr/>
        </p:nvSpPr>
        <p:spPr>
          <a:xfrm>
            <a:off x="5286148" y="1289234"/>
            <a:ext cx="3638700" cy="882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 algn="just"/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ПОВОРОТНОЕ ОСНОВАНИЕ МАШИНЫ BULL </a:t>
            </a:r>
            <a:endParaRPr lang="en-US" sz="11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just"/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изготовлено </a:t>
            </a: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из высокопрочной легированной </a:t>
            </a:r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стали</a:t>
            </a:r>
            <a:endParaRPr lang="en-US" sz="11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just"/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уникальная функция BULL)</a:t>
            </a:r>
          </a:p>
          <a:p>
            <a:pPr lvl="0" algn="just"/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Поставляется с защитной крышкой шланга.</a:t>
            </a: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6" name="Google Shape;1066;p54"/>
          <p:cNvSpPr/>
          <p:nvPr/>
        </p:nvSpPr>
        <p:spPr>
          <a:xfrm>
            <a:off x="5300700" y="2527720"/>
            <a:ext cx="3679200" cy="1160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>
              <a:spcBef>
                <a:spcPts val="100"/>
              </a:spcBef>
            </a:pP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Поворотное основание BULL более прочное, чем у </a:t>
            </a:r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других марок.</a:t>
            </a:r>
            <a:r>
              <a:rPr lang="en-US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Сталь </a:t>
            </a: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больше подходит для тяжелых условий эксплуатации, таких как </a:t>
            </a:r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отбойный молоток, </a:t>
            </a: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поскольку </a:t>
            </a:r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выдерживает </a:t>
            </a: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более высокие вибрации, в отличие от </a:t>
            </a:r>
            <a:r>
              <a:rPr lang="ru-RU" sz="11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Casting</a:t>
            </a: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Swivel</a:t>
            </a: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1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Base</a:t>
            </a: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которая в таких случаях имеет тенденцию к растрескиванию быстрее.</a:t>
            </a: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7" name="Google Shape;1067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50352" y="1031767"/>
            <a:ext cx="1427911" cy="1427911"/>
          </a:xfrm>
          <a:prstGeom prst="rect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1068" name="Google Shape;1068;p54"/>
          <p:cNvGrpSpPr/>
          <p:nvPr/>
        </p:nvGrpSpPr>
        <p:grpSpPr>
          <a:xfrm>
            <a:off x="1083" y="-1"/>
            <a:ext cx="9144000" cy="431894"/>
            <a:chOff x="1444" y="-1"/>
            <a:chExt cx="12192000" cy="575859"/>
          </a:xfrm>
        </p:grpSpPr>
        <p:sp>
          <p:nvSpPr>
            <p:cNvPr id="1069" name="Google Shape;1069;p54"/>
            <p:cNvSpPr/>
            <p:nvPr/>
          </p:nvSpPr>
          <p:spPr>
            <a:xfrm>
              <a:off x="1444" y="-1"/>
              <a:ext cx="12192000" cy="575859"/>
            </a:xfrm>
            <a:prstGeom prst="rect">
              <a:avLst/>
            </a:prstGeom>
            <a:solidFill>
              <a:srgbClr val="9D9E9E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9D9E9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70" name="Google Shape;1070;p5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4211" y="85675"/>
              <a:ext cx="1547314" cy="296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1" name="Google Shape;1071;p5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346778" y="81647"/>
              <a:ext cx="3402013" cy="39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2" name="Google Shape;1072;p5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268432" y="0"/>
              <a:ext cx="1113318" cy="55212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73" name="Google Shape;1073;p54"/>
          <p:cNvSpPr txBox="1"/>
          <p:nvPr/>
        </p:nvSpPr>
        <p:spPr>
          <a:xfrm>
            <a:off x="5286154" y="1037943"/>
            <a:ext cx="7341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Функция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4" name="Google Shape;1074;p54"/>
          <p:cNvSpPr txBox="1"/>
          <p:nvPr/>
        </p:nvSpPr>
        <p:spPr>
          <a:xfrm>
            <a:off x="5286154" y="2320595"/>
            <a:ext cx="11292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Преимущества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75" name="Google Shape;1075;p54"/>
          <p:cNvCxnSpPr/>
          <p:nvPr/>
        </p:nvCxnSpPr>
        <p:spPr>
          <a:xfrm>
            <a:off x="5349535" y="1252906"/>
            <a:ext cx="874500" cy="0"/>
          </a:xfrm>
          <a:prstGeom prst="straightConnector1">
            <a:avLst/>
          </a:prstGeom>
          <a:noFill/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76" name="Google Shape;1076;p54"/>
          <p:cNvCxnSpPr/>
          <p:nvPr/>
        </p:nvCxnSpPr>
        <p:spPr>
          <a:xfrm>
            <a:off x="5350178" y="2542195"/>
            <a:ext cx="1068300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77" name="Google Shape;1077;p54"/>
          <p:cNvSpPr txBox="1"/>
          <p:nvPr/>
        </p:nvSpPr>
        <p:spPr>
          <a:xfrm>
            <a:off x="5298263" y="3866692"/>
            <a:ext cx="13806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Выгода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78" name="Google Shape;1078;p54"/>
          <p:cNvCxnSpPr/>
          <p:nvPr/>
        </p:nvCxnSpPr>
        <p:spPr>
          <a:xfrm>
            <a:off x="5360328" y="4101715"/>
            <a:ext cx="1038000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079" name="Google Shape;1079;p54"/>
          <p:cNvGrpSpPr/>
          <p:nvPr/>
        </p:nvGrpSpPr>
        <p:grpSpPr>
          <a:xfrm>
            <a:off x="0" y="-47958"/>
            <a:ext cx="9144000" cy="626686"/>
            <a:chOff x="1444" y="-1"/>
            <a:chExt cx="12192000" cy="835582"/>
          </a:xfrm>
        </p:grpSpPr>
        <p:sp>
          <p:nvSpPr>
            <p:cNvPr id="1080" name="Google Shape;1080;p54"/>
            <p:cNvSpPr/>
            <p:nvPr/>
          </p:nvSpPr>
          <p:spPr>
            <a:xfrm>
              <a:off x="1444" y="-1"/>
              <a:ext cx="12192000" cy="835582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24000">
                  <a:srgbClr val="F2F2F2"/>
                </a:gs>
                <a:gs pos="54000">
                  <a:srgbClr val="A5A5A5"/>
                </a:gs>
                <a:gs pos="81000">
                  <a:srgbClr val="D8D8D8"/>
                </a:gs>
                <a:gs pos="100000">
                  <a:srgbClr val="D8D8D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9D9E9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81" name="Google Shape;1081;p5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4211" y="267115"/>
              <a:ext cx="1547314" cy="296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2" name="Google Shape;1082;p5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208750" y="116251"/>
              <a:ext cx="1088524" cy="6590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3" name="Google Shape;1083;p5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123238" y="380665"/>
              <a:ext cx="3133725" cy="1714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84" name="Google Shape;1084;p5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997518" y="4103696"/>
            <a:ext cx="900278" cy="939420"/>
          </a:xfrm>
          <a:prstGeom prst="rect">
            <a:avLst/>
          </a:prstGeom>
          <a:noFill/>
          <a:ln>
            <a:noFill/>
          </a:ln>
        </p:spPr>
      </p:pic>
      <p:sp>
        <p:nvSpPr>
          <p:cNvPr id="1085" name="Google Shape;1085;p54"/>
          <p:cNvSpPr/>
          <p:nvPr/>
        </p:nvSpPr>
        <p:spPr>
          <a:xfrm>
            <a:off x="3875815" y="2667027"/>
            <a:ext cx="1077000" cy="1077000"/>
          </a:xfrm>
          <a:prstGeom prst="ellipse">
            <a:avLst/>
          </a:prstGeom>
          <a:blipFill rotWithShape="1">
            <a:blip r:embed="rId10">
              <a:alphaModFix/>
            </a:blip>
            <a:stretch>
              <a:fillRect l="2363" t="3616" r="2362" b="3617"/>
            </a:stretch>
          </a:blipFill>
          <a:ln w="12700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86" name="Google Shape;1086;p5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25950" y="1854751"/>
            <a:ext cx="3564396" cy="20409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87" name="Google Shape;1087;p54"/>
          <p:cNvCxnSpPr>
            <a:endCxn id="1067" idx="1"/>
          </p:cNvCxnSpPr>
          <p:nvPr/>
        </p:nvCxnSpPr>
        <p:spPr>
          <a:xfrm rot="10800000" flipH="1">
            <a:off x="1088752" y="1745722"/>
            <a:ext cx="2661600" cy="12030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miter lim="800000"/>
            <a:headEnd type="oval" w="lg" len="lg"/>
            <a:tailEnd type="oval" w="lg" len="lg"/>
          </a:ln>
        </p:spPr>
      </p:cxnSp>
      <p:sp>
        <p:nvSpPr>
          <p:cNvPr id="1088" name="Google Shape;1088;p54"/>
          <p:cNvSpPr/>
          <p:nvPr/>
        </p:nvSpPr>
        <p:spPr>
          <a:xfrm>
            <a:off x="2232600" y="593388"/>
            <a:ext cx="4564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 algn="ctr"/>
            <a:r>
              <a:rPr lang="ru-RU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ЧРЕЗВЫЧАЙНАЯ НАДЕЖНОСТЬ</a:t>
            </a:r>
            <a:endParaRPr sz="14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9" name="Google Shape;1089;p5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578702" y="-276675"/>
            <a:ext cx="1668475" cy="117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2026" y="876175"/>
            <a:ext cx="1539500" cy="1356793"/>
          </a:xfrm>
          <a:prstGeom prst="rect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6" name="Google Shape;176;p28"/>
          <p:cNvSpPr/>
          <p:nvPr/>
        </p:nvSpPr>
        <p:spPr>
          <a:xfrm rot="10800000" flipH="1">
            <a:off x="0" y="326269"/>
            <a:ext cx="9144000" cy="3428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28"/>
          <p:cNvSpPr/>
          <p:nvPr/>
        </p:nvSpPr>
        <p:spPr>
          <a:xfrm>
            <a:off x="1083" y="0"/>
            <a:ext cx="9144000" cy="38177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8" name="Google Shape;178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3496" y="64256"/>
            <a:ext cx="1160486" cy="22225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8" descr="Air blower, blower vacuum, garden blower, petrol blower, blower icon"/>
          <p:cNvSpPr/>
          <p:nvPr/>
        </p:nvSpPr>
        <p:spPr>
          <a:xfrm>
            <a:off x="1259681" y="63103"/>
            <a:ext cx="2286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28"/>
          <p:cNvSpPr/>
          <p:nvPr/>
        </p:nvSpPr>
        <p:spPr>
          <a:xfrm>
            <a:off x="5581523" y="1122249"/>
            <a:ext cx="2440555" cy="667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Возможность </a:t>
            </a:r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запечатать </a:t>
            </a:r>
            <a:endParaRPr lang="ru-RU" sz="11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/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генератор </a:t>
            </a:r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для </a:t>
            </a: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определенных </a:t>
            </a:r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работ.</a:t>
            </a:r>
            <a:endParaRPr sz="11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1" name="Google Shape;181;p28"/>
          <p:cNvSpPr/>
          <p:nvPr/>
        </p:nvSpPr>
        <p:spPr>
          <a:xfrm>
            <a:off x="5616290" y="2608451"/>
            <a:ext cx="2405788" cy="98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Повышает надежность </a:t>
            </a:r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генератора при пыльных  работах,  </a:t>
            </a: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таких как хлопок, </a:t>
            </a:r>
            <a:r>
              <a:rPr lang="ru-RU" sz="11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койр</a:t>
            </a: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шелуха и т. </a:t>
            </a:r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д.</a:t>
            </a:r>
            <a:endParaRPr sz="11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2" name="Google Shape;182;p28"/>
          <p:cNvSpPr/>
          <p:nvPr/>
        </p:nvSpPr>
        <p:spPr>
          <a:xfrm>
            <a:off x="5581525" y="4016675"/>
            <a:ext cx="2622135" cy="704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Увеличение </a:t>
            </a: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срока службы батареи за счет защиты от засорения генератора переменного тока. </a:t>
            </a:r>
            <a:endParaRPr sz="11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83" name="Google Shape;183;p28"/>
          <p:cNvGrpSpPr/>
          <p:nvPr/>
        </p:nvGrpSpPr>
        <p:grpSpPr>
          <a:xfrm>
            <a:off x="1083" y="-1"/>
            <a:ext cx="9144000" cy="431894"/>
            <a:chOff x="1444" y="-1"/>
            <a:chExt cx="12192000" cy="575859"/>
          </a:xfrm>
        </p:grpSpPr>
        <p:sp>
          <p:nvSpPr>
            <p:cNvPr id="184" name="Google Shape;184;p28"/>
            <p:cNvSpPr/>
            <p:nvPr/>
          </p:nvSpPr>
          <p:spPr>
            <a:xfrm>
              <a:off x="1444" y="-1"/>
              <a:ext cx="12192000" cy="575859"/>
            </a:xfrm>
            <a:prstGeom prst="rect">
              <a:avLst/>
            </a:prstGeom>
            <a:solidFill>
              <a:srgbClr val="9D9E9E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9D9E9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5" name="Google Shape;185;p2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94211" y="85675"/>
              <a:ext cx="1547314" cy="296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6" name="Google Shape;186;p2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346778" y="81647"/>
              <a:ext cx="3402013" cy="39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7" name="Google Shape;187;p2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268432" y="0"/>
              <a:ext cx="1113318" cy="55212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8" name="Google Shape;188;p28"/>
          <p:cNvSpPr txBox="1"/>
          <p:nvPr/>
        </p:nvSpPr>
        <p:spPr>
          <a:xfrm>
            <a:off x="5581515" y="907544"/>
            <a:ext cx="7341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Функция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28"/>
          <p:cNvSpPr txBox="1"/>
          <p:nvPr/>
        </p:nvSpPr>
        <p:spPr>
          <a:xfrm>
            <a:off x="5619255" y="2387974"/>
            <a:ext cx="11292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Преимущества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0" name="Google Shape;190;p28"/>
          <p:cNvCxnSpPr/>
          <p:nvPr/>
        </p:nvCxnSpPr>
        <p:spPr>
          <a:xfrm>
            <a:off x="5644896" y="1122508"/>
            <a:ext cx="874500" cy="0"/>
          </a:xfrm>
          <a:prstGeom prst="straightConnector1">
            <a:avLst/>
          </a:prstGeom>
          <a:noFill/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1" name="Google Shape;191;p28"/>
          <p:cNvCxnSpPr/>
          <p:nvPr/>
        </p:nvCxnSpPr>
        <p:spPr>
          <a:xfrm>
            <a:off x="5683280" y="2609575"/>
            <a:ext cx="1068300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2" name="Google Shape;192;p28"/>
          <p:cNvSpPr txBox="1"/>
          <p:nvPr/>
        </p:nvSpPr>
        <p:spPr>
          <a:xfrm>
            <a:off x="5581529" y="3748593"/>
            <a:ext cx="13806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Выгода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3" name="Google Shape;193;p28"/>
          <p:cNvCxnSpPr/>
          <p:nvPr/>
        </p:nvCxnSpPr>
        <p:spPr>
          <a:xfrm>
            <a:off x="5643593" y="3983616"/>
            <a:ext cx="1038000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94" name="Google Shape;194;p28"/>
          <p:cNvGrpSpPr/>
          <p:nvPr/>
        </p:nvGrpSpPr>
        <p:grpSpPr>
          <a:xfrm>
            <a:off x="0" y="-47958"/>
            <a:ext cx="9144000" cy="626686"/>
            <a:chOff x="1444" y="-1"/>
            <a:chExt cx="12192000" cy="835582"/>
          </a:xfrm>
        </p:grpSpPr>
        <p:sp>
          <p:nvSpPr>
            <p:cNvPr id="195" name="Google Shape;195;p28"/>
            <p:cNvSpPr/>
            <p:nvPr/>
          </p:nvSpPr>
          <p:spPr>
            <a:xfrm>
              <a:off x="1444" y="-1"/>
              <a:ext cx="12192000" cy="835582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24000">
                  <a:srgbClr val="F2F2F2"/>
                </a:gs>
                <a:gs pos="54000">
                  <a:srgbClr val="A5A5A5"/>
                </a:gs>
                <a:gs pos="81000">
                  <a:srgbClr val="D8D8D8"/>
                </a:gs>
                <a:gs pos="100000">
                  <a:srgbClr val="D8D8D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9D9E9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96" name="Google Shape;196;p2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94211" y="267115"/>
              <a:ext cx="1547314" cy="296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7" name="Google Shape;197;p2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208750" y="116251"/>
              <a:ext cx="1088524" cy="6590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28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123238" y="380665"/>
              <a:ext cx="3133725" cy="1714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9" name="Google Shape;199;p2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262143" y="3787839"/>
            <a:ext cx="1038733" cy="1083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8"/>
          <p:cNvPicPr preferRelativeResize="0"/>
          <p:nvPr/>
        </p:nvPicPr>
        <p:blipFill rotWithShape="1">
          <a:blip r:embed="rId10">
            <a:alphaModFix/>
          </a:blip>
          <a:srcRect r="5150"/>
          <a:stretch/>
        </p:blipFill>
        <p:spPr>
          <a:xfrm>
            <a:off x="4042025" y="2387963"/>
            <a:ext cx="1539500" cy="1205626"/>
          </a:xfrm>
          <a:prstGeom prst="rect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1" name="Google Shape;201;p2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25950" y="1854751"/>
            <a:ext cx="3564396" cy="20409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2" name="Google Shape;202;p28"/>
          <p:cNvCxnSpPr/>
          <p:nvPr/>
        </p:nvCxnSpPr>
        <p:spPr>
          <a:xfrm rot="10800000" flipH="1">
            <a:off x="1776575" y="2127375"/>
            <a:ext cx="2301000" cy="6951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miter lim="800000"/>
            <a:headEnd type="oval" w="lg" len="lg"/>
            <a:tailEnd type="oval" w="lg" len="lg"/>
          </a:ln>
        </p:spPr>
      </p:cxnSp>
      <p:pic>
        <p:nvPicPr>
          <p:cNvPr id="203" name="Google Shape;203;p2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578702" y="-276675"/>
            <a:ext cx="1668475" cy="117955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8"/>
          <p:cNvSpPr/>
          <p:nvPr/>
        </p:nvSpPr>
        <p:spPr>
          <a:xfrm>
            <a:off x="2569738" y="577800"/>
            <a:ext cx="4144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 algn="ctr"/>
            <a:r>
              <a:rPr lang="ru-RU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СПЕЦИАЛЬНЫЙ ГЕНЕРАТОР С УПЛОТНЕНИЕМ</a:t>
            </a:r>
            <a:endParaRPr lang="en-US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p55"/>
          <p:cNvSpPr/>
          <p:nvPr/>
        </p:nvSpPr>
        <p:spPr>
          <a:xfrm rot="10800000" flipH="1">
            <a:off x="0" y="326269"/>
            <a:ext cx="9144000" cy="3428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5" name="Google Shape;1095;p55" descr="Air blower, blower vacuum, garden blower, petrol blower, blower icon"/>
          <p:cNvSpPr/>
          <p:nvPr/>
        </p:nvSpPr>
        <p:spPr>
          <a:xfrm>
            <a:off x="1259681" y="63103"/>
            <a:ext cx="2286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6" name="Google Shape;1096;p55"/>
          <p:cNvSpPr/>
          <p:nvPr/>
        </p:nvSpPr>
        <p:spPr>
          <a:xfrm>
            <a:off x="5227350" y="1208944"/>
            <a:ext cx="3564300" cy="1618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/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Закаленные втулки со специальными канавками для смазки по всей длине.</a:t>
            </a:r>
          </a:p>
          <a:p>
            <a:pPr marL="457200" lvl="0"/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Специальные тугоплавкие и закалённые штифты с уплотнительными от пыли с обеих сторон для предотвращения попадания посторонних частиц.</a:t>
            </a:r>
          </a:p>
          <a:p>
            <a:pPr marL="457200" lvl="0"/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Неблокируемые смазочные отверстия для легкой смазки всех соединений</a:t>
            </a:r>
            <a:endParaRPr lang="ru-RU"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7" name="Google Shape;1097;p55"/>
          <p:cNvSpPr/>
          <p:nvPr/>
        </p:nvSpPr>
        <p:spPr>
          <a:xfrm>
            <a:off x="5664952" y="2925380"/>
            <a:ext cx="2153168" cy="518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Меньший износ и увеличенный срок службы пальцев и втулок</a:t>
            </a: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8" name="Google Shape;1098;p55"/>
          <p:cNvSpPr/>
          <p:nvPr/>
        </p:nvSpPr>
        <p:spPr>
          <a:xfrm>
            <a:off x="5657325" y="4088920"/>
            <a:ext cx="2953275" cy="69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Меньше обслуживания, более длительная безотказная работа и, как следствие, больший доход.</a:t>
            </a: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99" name="Google Shape;1099;p55"/>
          <p:cNvGrpSpPr/>
          <p:nvPr/>
        </p:nvGrpSpPr>
        <p:grpSpPr>
          <a:xfrm>
            <a:off x="1083" y="-1"/>
            <a:ext cx="9144000" cy="431894"/>
            <a:chOff x="1444" y="-1"/>
            <a:chExt cx="12192000" cy="575859"/>
          </a:xfrm>
        </p:grpSpPr>
        <p:sp>
          <p:nvSpPr>
            <p:cNvPr id="1100" name="Google Shape;1100;p55"/>
            <p:cNvSpPr/>
            <p:nvPr/>
          </p:nvSpPr>
          <p:spPr>
            <a:xfrm>
              <a:off x="1444" y="-1"/>
              <a:ext cx="12192000" cy="575859"/>
            </a:xfrm>
            <a:prstGeom prst="rect">
              <a:avLst/>
            </a:prstGeom>
            <a:solidFill>
              <a:srgbClr val="9D9E9E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9D9E9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01" name="Google Shape;1101;p5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4211" y="85675"/>
              <a:ext cx="1547314" cy="296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2" name="Google Shape;1102;p5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346778" y="81647"/>
              <a:ext cx="3402013" cy="39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3" name="Google Shape;1103;p5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268432" y="0"/>
              <a:ext cx="1113318" cy="55212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04" name="Google Shape;1104;p5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87735" y="1016918"/>
            <a:ext cx="1488833" cy="1394443"/>
          </a:xfrm>
          <a:prstGeom prst="rect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05" name="Google Shape;1105;p55"/>
          <p:cNvSpPr txBox="1"/>
          <p:nvPr/>
        </p:nvSpPr>
        <p:spPr>
          <a:xfrm>
            <a:off x="5657322" y="1007591"/>
            <a:ext cx="7341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Функция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6" name="Google Shape;1106;p55"/>
          <p:cNvSpPr txBox="1"/>
          <p:nvPr/>
        </p:nvSpPr>
        <p:spPr>
          <a:xfrm>
            <a:off x="5657322" y="2675096"/>
            <a:ext cx="11292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Преимущества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07" name="Google Shape;1107;p55"/>
          <p:cNvCxnSpPr/>
          <p:nvPr/>
        </p:nvCxnSpPr>
        <p:spPr>
          <a:xfrm>
            <a:off x="5720703" y="1222555"/>
            <a:ext cx="874500" cy="0"/>
          </a:xfrm>
          <a:prstGeom prst="straightConnector1">
            <a:avLst/>
          </a:prstGeom>
          <a:noFill/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08" name="Google Shape;1108;p55"/>
          <p:cNvCxnSpPr/>
          <p:nvPr/>
        </p:nvCxnSpPr>
        <p:spPr>
          <a:xfrm>
            <a:off x="5721346" y="2896697"/>
            <a:ext cx="1068300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09" name="Google Shape;1109;p55"/>
          <p:cNvSpPr txBox="1"/>
          <p:nvPr/>
        </p:nvSpPr>
        <p:spPr>
          <a:xfrm>
            <a:off x="5664942" y="3834999"/>
            <a:ext cx="13806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Выгода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10" name="Google Shape;1110;p55"/>
          <p:cNvCxnSpPr/>
          <p:nvPr/>
        </p:nvCxnSpPr>
        <p:spPr>
          <a:xfrm>
            <a:off x="5727007" y="4070022"/>
            <a:ext cx="1038000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111" name="Google Shape;1111;p55"/>
          <p:cNvGrpSpPr/>
          <p:nvPr/>
        </p:nvGrpSpPr>
        <p:grpSpPr>
          <a:xfrm>
            <a:off x="0" y="-47958"/>
            <a:ext cx="9144000" cy="626686"/>
            <a:chOff x="1444" y="-1"/>
            <a:chExt cx="12192000" cy="835582"/>
          </a:xfrm>
        </p:grpSpPr>
        <p:sp>
          <p:nvSpPr>
            <p:cNvPr id="1112" name="Google Shape;1112;p55"/>
            <p:cNvSpPr/>
            <p:nvPr/>
          </p:nvSpPr>
          <p:spPr>
            <a:xfrm>
              <a:off x="1444" y="-1"/>
              <a:ext cx="12192000" cy="835582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24000">
                  <a:srgbClr val="F2F2F2"/>
                </a:gs>
                <a:gs pos="54000">
                  <a:srgbClr val="A5A5A5"/>
                </a:gs>
                <a:gs pos="81000">
                  <a:srgbClr val="D8D8D8"/>
                </a:gs>
                <a:gs pos="100000">
                  <a:srgbClr val="D8D8D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9D9E9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13" name="Google Shape;1113;p5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4211" y="267115"/>
              <a:ext cx="1547314" cy="296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4" name="Google Shape;1114;p5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208750" y="116251"/>
              <a:ext cx="1088524" cy="6590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5" name="Google Shape;1115;p5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123238" y="380665"/>
              <a:ext cx="3133725" cy="1714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16" name="Google Shape;1116;p5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200292" y="3740118"/>
            <a:ext cx="1099297" cy="1147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7" name="Google Shape;1117;p5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973448" y="2590732"/>
            <a:ext cx="1568448" cy="929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8" name="Google Shape;1118;p5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25950" y="1854751"/>
            <a:ext cx="3564396" cy="20409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19" name="Google Shape;1119;p55"/>
          <p:cNvCxnSpPr>
            <a:endCxn id="1104" idx="1"/>
          </p:cNvCxnSpPr>
          <p:nvPr/>
        </p:nvCxnSpPr>
        <p:spPr>
          <a:xfrm rot="10800000" flipH="1">
            <a:off x="938535" y="1714140"/>
            <a:ext cx="3049200" cy="4344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miter lim="800000"/>
            <a:headEnd type="oval" w="lg" len="lg"/>
            <a:tailEnd type="oval" w="lg" len="lg"/>
          </a:ln>
        </p:spPr>
      </p:cxnSp>
      <p:sp>
        <p:nvSpPr>
          <p:cNvPr id="1120" name="Google Shape;1120;p55"/>
          <p:cNvSpPr/>
          <p:nvPr/>
        </p:nvSpPr>
        <p:spPr>
          <a:xfrm>
            <a:off x="2232600" y="593388"/>
            <a:ext cx="4564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 algn="ctr"/>
            <a:r>
              <a:rPr lang="ru-RU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ЧРЕЗВЫЧАЙНАЯ НАДЕЖНОСТЬ</a:t>
            </a:r>
            <a:endParaRPr sz="14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1" name="Google Shape;1121;p5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578702" y="-276675"/>
            <a:ext cx="1668475" cy="117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56"/>
          <p:cNvSpPr/>
          <p:nvPr/>
        </p:nvSpPr>
        <p:spPr>
          <a:xfrm rot="10800000" flipH="1">
            <a:off x="0" y="326269"/>
            <a:ext cx="9144000" cy="3428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7" name="Google Shape;1127;p56"/>
          <p:cNvSpPr/>
          <p:nvPr/>
        </p:nvSpPr>
        <p:spPr>
          <a:xfrm>
            <a:off x="1083" y="0"/>
            <a:ext cx="9144000" cy="38177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8" name="Google Shape;1128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496" y="64256"/>
            <a:ext cx="1160486" cy="222255"/>
          </a:xfrm>
          <a:prstGeom prst="rect">
            <a:avLst/>
          </a:prstGeom>
          <a:noFill/>
          <a:ln>
            <a:noFill/>
          </a:ln>
        </p:spPr>
      </p:pic>
      <p:sp>
        <p:nvSpPr>
          <p:cNvPr id="1129" name="Google Shape;1129;p56" descr="Air blower, blower vacuum, garden blower, petrol blower, blower icon"/>
          <p:cNvSpPr/>
          <p:nvPr/>
        </p:nvSpPr>
        <p:spPr>
          <a:xfrm>
            <a:off x="1259681" y="63103"/>
            <a:ext cx="2286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0" name="Google Shape;1130;p56"/>
          <p:cNvSpPr/>
          <p:nvPr/>
        </p:nvSpPr>
        <p:spPr>
          <a:xfrm>
            <a:off x="6112800" y="1207049"/>
            <a:ext cx="2328840" cy="838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Все компоненты проходят пескоструйную обработку с последующим порошковым покрытием.</a:t>
            </a:r>
            <a:endParaRPr lang="ru-RU" sz="11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1" name="Google Shape;1131;p56"/>
          <p:cNvSpPr/>
          <p:nvPr/>
        </p:nvSpPr>
        <p:spPr>
          <a:xfrm>
            <a:off x="6154624" y="2381644"/>
            <a:ext cx="3082800" cy="872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Лучший внешний вид машины.</a:t>
            </a:r>
          </a:p>
          <a:p>
            <a:pPr lvl="0"/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Повышенная прочность компонентов за счет пескоструйной обработки сетки и улучшенная отделка за счет порошкового покрытия.</a:t>
            </a:r>
          </a:p>
          <a:p>
            <a:pPr lvl="0"/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Пальто с защитой от царапин</a:t>
            </a: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2" name="Google Shape;1132;p56"/>
          <p:cNvSpPr/>
          <p:nvPr/>
        </p:nvSpPr>
        <p:spPr>
          <a:xfrm>
            <a:off x="6182600" y="3673940"/>
            <a:ext cx="3054824" cy="1233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Более долгий </a:t>
            </a: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срок службы </a:t>
            </a:r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10% </a:t>
            </a:r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всех </a:t>
            </a: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компонентов.</a:t>
            </a:r>
          </a:p>
          <a:p>
            <a:pPr lvl="0"/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Машины выглядят ярче и моложе в течение более длительного периода времени и, следовательно, имеют лучшую стоимость при перепродаже благодаря долговечному покрытию</a:t>
            </a: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3" name="Google Shape;1133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88700" y="875895"/>
            <a:ext cx="1483570" cy="14835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34" name="Google Shape;1134;p56"/>
          <p:cNvGrpSpPr/>
          <p:nvPr/>
        </p:nvGrpSpPr>
        <p:grpSpPr>
          <a:xfrm>
            <a:off x="1083" y="-1"/>
            <a:ext cx="9144000" cy="431894"/>
            <a:chOff x="1444" y="-1"/>
            <a:chExt cx="12192000" cy="575859"/>
          </a:xfrm>
        </p:grpSpPr>
        <p:sp>
          <p:nvSpPr>
            <p:cNvPr id="1135" name="Google Shape;1135;p56"/>
            <p:cNvSpPr/>
            <p:nvPr/>
          </p:nvSpPr>
          <p:spPr>
            <a:xfrm>
              <a:off x="1444" y="-1"/>
              <a:ext cx="12192000" cy="575859"/>
            </a:xfrm>
            <a:prstGeom prst="rect">
              <a:avLst/>
            </a:prstGeom>
            <a:solidFill>
              <a:srgbClr val="9D9E9E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9D9E9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36" name="Google Shape;1136;p5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4211" y="85675"/>
              <a:ext cx="1547314" cy="296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7" name="Google Shape;1137;p5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346778" y="81647"/>
              <a:ext cx="3402013" cy="39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8" name="Google Shape;1138;p5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268432" y="0"/>
              <a:ext cx="1113318" cy="55212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39" name="Google Shape;1139;p5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55384" y="2805425"/>
            <a:ext cx="1022643" cy="810766"/>
          </a:xfrm>
          <a:prstGeom prst="rect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40" name="Google Shape;1140;p5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050125" y="2813044"/>
            <a:ext cx="1021418" cy="810765"/>
          </a:xfrm>
          <a:prstGeom prst="rect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41" name="Google Shape;1141;p56"/>
          <p:cNvSpPr/>
          <p:nvPr/>
        </p:nvSpPr>
        <p:spPr>
          <a:xfrm>
            <a:off x="4167663" y="2540614"/>
            <a:ext cx="694373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Краска</a:t>
            </a: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2" name="Google Shape;1142;p56"/>
          <p:cNvSpPr/>
          <p:nvPr/>
        </p:nvSpPr>
        <p:spPr>
          <a:xfrm>
            <a:off x="4978026" y="2464894"/>
            <a:ext cx="1204573" cy="456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Порошковое покрытие устойчивое к царапинам</a:t>
            </a: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4" name="Google Shape;1144;p56"/>
          <p:cNvSpPr txBox="1"/>
          <p:nvPr/>
        </p:nvSpPr>
        <p:spPr>
          <a:xfrm>
            <a:off x="6105179" y="927685"/>
            <a:ext cx="7341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Функция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5" name="Google Shape;1145;p56"/>
          <p:cNvSpPr txBox="1"/>
          <p:nvPr/>
        </p:nvSpPr>
        <p:spPr>
          <a:xfrm>
            <a:off x="6128520" y="2103764"/>
            <a:ext cx="11292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Преимущества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46" name="Google Shape;1146;p56"/>
          <p:cNvCxnSpPr/>
          <p:nvPr/>
        </p:nvCxnSpPr>
        <p:spPr>
          <a:xfrm>
            <a:off x="6168560" y="1173128"/>
            <a:ext cx="874500" cy="0"/>
          </a:xfrm>
          <a:prstGeom prst="straightConnector1">
            <a:avLst/>
          </a:prstGeom>
          <a:noFill/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47" name="Google Shape;1147;p56"/>
          <p:cNvCxnSpPr/>
          <p:nvPr/>
        </p:nvCxnSpPr>
        <p:spPr>
          <a:xfrm>
            <a:off x="6192544" y="2355844"/>
            <a:ext cx="1068300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48" name="Google Shape;1148;p56"/>
          <p:cNvSpPr txBox="1"/>
          <p:nvPr/>
        </p:nvSpPr>
        <p:spPr>
          <a:xfrm>
            <a:off x="6182598" y="3432647"/>
            <a:ext cx="13806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Выгода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49" name="Google Shape;1149;p56"/>
          <p:cNvCxnSpPr/>
          <p:nvPr/>
        </p:nvCxnSpPr>
        <p:spPr>
          <a:xfrm>
            <a:off x="6244663" y="3667670"/>
            <a:ext cx="1038000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150" name="Google Shape;1150;p56"/>
          <p:cNvGrpSpPr/>
          <p:nvPr/>
        </p:nvGrpSpPr>
        <p:grpSpPr>
          <a:xfrm>
            <a:off x="0" y="-47958"/>
            <a:ext cx="9144000" cy="626686"/>
            <a:chOff x="1444" y="-1"/>
            <a:chExt cx="12192000" cy="835582"/>
          </a:xfrm>
        </p:grpSpPr>
        <p:sp>
          <p:nvSpPr>
            <p:cNvPr id="1151" name="Google Shape;1151;p56"/>
            <p:cNvSpPr/>
            <p:nvPr/>
          </p:nvSpPr>
          <p:spPr>
            <a:xfrm>
              <a:off x="1444" y="-1"/>
              <a:ext cx="12192000" cy="835582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24000">
                  <a:srgbClr val="F2F2F2"/>
                </a:gs>
                <a:gs pos="54000">
                  <a:srgbClr val="A5A5A5"/>
                </a:gs>
                <a:gs pos="81000">
                  <a:srgbClr val="D8D8D8"/>
                </a:gs>
                <a:gs pos="100000">
                  <a:srgbClr val="D8D8D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9D9E9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52" name="Google Shape;1152;p5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4211" y="267115"/>
              <a:ext cx="1547314" cy="296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3" name="Google Shape;1153;p56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208750" y="116251"/>
              <a:ext cx="1088524" cy="6590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4" name="Google Shape;1154;p56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8123238" y="380665"/>
              <a:ext cx="3133725" cy="1714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55" name="Google Shape;1155;p5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649521" y="3931607"/>
            <a:ext cx="941222" cy="982147"/>
          </a:xfrm>
          <a:prstGeom prst="rect">
            <a:avLst/>
          </a:prstGeom>
          <a:noFill/>
          <a:ln>
            <a:noFill/>
          </a:ln>
        </p:spPr>
      </p:pic>
      <p:sp>
        <p:nvSpPr>
          <p:cNvPr id="1156" name="Google Shape;1156;p56"/>
          <p:cNvSpPr/>
          <p:nvPr/>
        </p:nvSpPr>
        <p:spPr>
          <a:xfrm>
            <a:off x="2232600" y="593388"/>
            <a:ext cx="4564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 algn="ctr"/>
            <a:r>
              <a:rPr lang="ru-RU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ПРЕВОСХОДНАЯ ТЕХНОЛОГИЯ ОКРАСКИ</a:t>
            </a:r>
            <a:endParaRPr sz="14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57" name="Google Shape;1157;p5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578702" y="-276675"/>
            <a:ext cx="1668475" cy="117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8" name="Google Shape;1158;p5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25950" y="1854751"/>
            <a:ext cx="3564396" cy="20409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59" name="Google Shape;1159;p56"/>
          <p:cNvCxnSpPr>
            <a:endCxn id="1133" idx="1"/>
          </p:cNvCxnSpPr>
          <p:nvPr/>
        </p:nvCxnSpPr>
        <p:spPr>
          <a:xfrm rot="10800000" flipH="1">
            <a:off x="2419600" y="1617680"/>
            <a:ext cx="1769100" cy="12105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miter lim="800000"/>
            <a:headEnd type="oval" w="lg" len="lg"/>
            <a:tailEnd type="oval" w="lg" len="lg"/>
          </a:ln>
        </p:spPr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57"/>
          <p:cNvSpPr/>
          <p:nvPr/>
        </p:nvSpPr>
        <p:spPr>
          <a:xfrm rot="10800000" flipH="1">
            <a:off x="0" y="326269"/>
            <a:ext cx="9144000" cy="3428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5" name="Google Shape;1165;p57"/>
          <p:cNvSpPr/>
          <p:nvPr/>
        </p:nvSpPr>
        <p:spPr>
          <a:xfrm>
            <a:off x="1083" y="0"/>
            <a:ext cx="9144000" cy="38177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6" name="Google Shape;1166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496" y="64256"/>
            <a:ext cx="1160486" cy="222255"/>
          </a:xfrm>
          <a:prstGeom prst="rect">
            <a:avLst/>
          </a:prstGeom>
          <a:noFill/>
          <a:ln>
            <a:noFill/>
          </a:ln>
        </p:spPr>
      </p:pic>
      <p:sp>
        <p:nvSpPr>
          <p:cNvPr id="1167" name="Google Shape;1167;p57" descr="Air blower, blower vacuum, garden blower, petrol blower, blower icon"/>
          <p:cNvSpPr/>
          <p:nvPr/>
        </p:nvSpPr>
        <p:spPr>
          <a:xfrm>
            <a:off x="1259681" y="63103"/>
            <a:ext cx="2286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8" name="Google Shape;1168;p57"/>
          <p:cNvSpPr/>
          <p:nvPr/>
        </p:nvSpPr>
        <p:spPr>
          <a:xfrm>
            <a:off x="5751224" y="2720514"/>
            <a:ext cx="2379316" cy="517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Не допускает зажигания двигателя при включенной передаче.</a:t>
            </a:r>
            <a:endParaRPr sz="11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69" name="Google Shape;1169;p57"/>
          <p:cNvSpPr/>
          <p:nvPr/>
        </p:nvSpPr>
        <p:spPr>
          <a:xfrm>
            <a:off x="5736472" y="1427180"/>
            <a:ext cx="2203568" cy="630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Двигатель запускается только в НЕЙТРАЛЬНОМ ПОЛОЖЕНИИ</a:t>
            </a:r>
            <a:endParaRPr sz="11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70" name="Google Shape;1170;p57"/>
          <p:cNvSpPr/>
          <p:nvPr/>
        </p:nvSpPr>
        <p:spPr>
          <a:xfrm>
            <a:off x="5742704" y="4142714"/>
            <a:ext cx="1854436" cy="583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Предотвращает случайное повреждение машины</a:t>
            </a:r>
            <a:endParaRPr sz="11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171" name="Google Shape;1171;p57"/>
          <p:cNvGrpSpPr/>
          <p:nvPr/>
        </p:nvGrpSpPr>
        <p:grpSpPr>
          <a:xfrm>
            <a:off x="1083" y="-1"/>
            <a:ext cx="9144000" cy="431894"/>
            <a:chOff x="1444" y="-1"/>
            <a:chExt cx="12192000" cy="575859"/>
          </a:xfrm>
        </p:grpSpPr>
        <p:sp>
          <p:nvSpPr>
            <p:cNvPr id="1172" name="Google Shape;1172;p57"/>
            <p:cNvSpPr/>
            <p:nvPr/>
          </p:nvSpPr>
          <p:spPr>
            <a:xfrm>
              <a:off x="1444" y="-1"/>
              <a:ext cx="12192000" cy="575859"/>
            </a:xfrm>
            <a:prstGeom prst="rect">
              <a:avLst/>
            </a:prstGeom>
            <a:solidFill>
              <a:srgbClr val="9D9E9E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9D9E9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73" name="Google Shape;1173;p5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4211" y="85675"/>
              <a:ext cx="1547314" cy="296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4" name="Google Shape;1174;p5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346778" y="81647"/>
              <a:ext cx="3402013" cy="39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5" name="Google Shape;1175;p5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268432" y="0"/>
              <a:ext cx="1113318" cy="55212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76" name="Google Shape;1176;p57"/>
          <p:cNvSpPr/>
          <p:nvPr/>
        </p:nvSpPr>
        <p:spPr>
          <a:xfrm>
            <a:off x="4114194" y="2252909"/>
            <a:ext cx="1212300" cy="1212300"/>
          </a:xfrm>
          <a:prstGeom prst="ellipse">
            <a:avLst/>
          </a:prstGeom>
          <a:blipFill rotWithShape="1">
            <a:blip r:embed="rId6">
              <a:alphaModFix/>
            </a:blip>
            <a:stretch>
              <a:fillRect l="-40256" t="-27720" r="-60313" b="-22703"/>
            </a:stretch>
          </a:blipFill>
          <a:ln w="12700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7" name="Google Shape;1177;p57"/>
          <p:cNvSpPr txBox="1"/>
          <p:nvPr/>
        </p:nvSpPr>
        <p:spPr>
          <a:xfrm>
            <a:off x="5756978" y="1161060"/>
            <a:ext cx="7341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Функция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8" name="Google Shape;1178;p57"/>
          <p:cNvSpPr txBox="1"/>
          <p:nvPr/>
        </p:nvSpPr>
        <p:spPr>
          <a:xfrm>
            <a:off x="5771726" y="2461856"/>
            <a:ext cx="11292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Преимущества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79" name="Google Shape;1179;p57"/>
          <p:cNvCxnSpPr/>
          <p:nvPr/>
        </p:nvCxnSpPr>
        <p:spPr>
          <a:xfrm>
            <a:off x="5827733" y="1376023"/>
            <a:ext cx="874500" cy="0"/>
          </a:xfrm>
          <a:prstGeom prst="straightConnector1">
            <a:avLst/>
          </a:prstGeom>
          <a:noFill/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80" name="Google Shape;1180;p57"/>
          <p:cNvCxnSpPr/>
          <p:nvPr/>
        </p:nvCxnSpPr>
        <p:spPr>
          <a:xfrm>
            <a:off x="5835750" y="2713937"/>
            <a:ext cx="1068300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81" name="Google Shape;1181;p57"/>
          <p:cNvSpPr txBox="1"/>
          <p:nvPr/>
        </p:nvSpPr>
        <p:spPr>
          <a:xfrm>
            <a:off x="5756978" y="3892765"/>
            <a:ext cx="13806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Выгода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82" name="Google Shape;1182;p57"/>
          <p:cNvCxnSpPr/>
          <p:nvPr/>
        </p:nvCxnSpPr>
        <p:spPr>
          <a:xfrm>
            <a:off x="5819042" y="4135409"/>
            <a:ext cx="1038000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183" name="Google Shape;1183;p57"/>
          <p:cNvGrpSpPr/>
          <p:nvPr/>
        </p:nvGrpSpPr>
        <p:grpSpPr>
          <a:xfrm>
            <a:off x="0" y="-47958"/>
            <a:ext cx="9144000" cy="626686"/>
            <a:chOff x="1444" y="-1"/>
            <a:chExt cx="12192000" cy="835582"/>
          </a:xfrm>
        </p:grpSpPr>
        <p:sp>
          <p:nvSpPr>
            <p:cNvPr id="1184" name="Google Shape;1184;p57"/>
            <p:cNvSpPr/>
            <p:nvPr/>
          </p:nvSpPr>
          <p:spPr>
            <a:xfrm>
              <a:off x="1444" y="-1"/>
              <a:ext cx="12192000" cy="835582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24000">
                  <a:srgbClr val="F2F2F2"/>
                </a:gs>
                <a:gs pos="54000">
                  <a:srgbClr val="A5A5A5"/>
                </a:gs>
                <a:gs pos="81000">
                  <a:srgbClr val="D8D8D8"/>
                </a:gs>
                <a:gs pos="100000">
                  <a:srgbClr val="D8D8D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9D9E9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85" name="Google Shape;1185;p5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4211" y="267115"/>
              <a:ext cx="1547314" cy="296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6" name="Google Shape;1186;p5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208750" y="116251"/>
              <a:ext cx="1088524" cy="6590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7" name="Google Shape;1187;p5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123238" y="380665"/>
              <a:ext cx="3133725" cy="1714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88" name="Google Shape;1188;p5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234490" y="3725196"/>
            <a:ext cx="1010250" cy="1054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9" name="Google Shape;1189;p5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25950" y="1854751"/>
            <a:ext cx="3564396" cy="2040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0" name="Google Shape;1190;p5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863966" y="967836"/>
            <a:ext cx="1720105" cy="1145401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191" name="Google Shape;1191;p57"/>
          <p:cNvCxnSpPr>
            <a:endCxn id="1190" idx="1"/>
          </p:cNvCxnSpPr>
          <p:nvPr/>
        </p:nvCxnSpPr>
        <p:spPr>
          <a:xfrm rot="10800000" flipH="1">
            <a:off x="1504466" y="1540537"/>
            <a:ext cx="2359500" cy="11310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miter lim="800000"/>
            <a:headEnd type="oval" w="lg" len="lg"/>
            <a:tailEnd type="oval" w="lg" len="lg"/>
          </a:ln>
        </p:spPr>
      </p:cxnSp>
      <p:sp>
        <p:nvSpPr>
          <p:cNvPr id="1192" name="Google Shape;1192;p57"/>
          <p:cNvSpPr/>
          <p:nvPr/>
        </p:nvSpPr>
        <p:spPr>
          <a:xfrm>
            <a:off x="2232600" y="608628"/>
            <a:ext cx="4564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 algn="ctr"/>
            <a:r>
              <a:rPr lang="ru-RU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ДОПОЛНИТЕЛЬНЫЕ МЕРЫ БЕЗОПАСНОСТИ</a:t>
            </a:r>
            <a:endParaRPr lang="ru-RU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3" name="Google Shape;1193;p5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578702" y="-276675"/>
            <a:ext cx="1668475" cy="117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Google Shape;1198;p58"/>
          <p:cNvSpPr/>
          <p:nvPr/>
        </p:nvSpPr>
        <p:spPr>
          <a:xfrm rot="10800000" flipH="1">
            <a:off x="0" y="326269"/>
            <a:ext cx="9144000" cy="3428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9" name="Google Shape;1199;p58"/>
          <p:cNvSpPr/>
          <p:nvPr/>
        </p:nvSpPr>
        <p:spPr>
          <a:xfrm>
            <a:off x="1083" y="0"/>
            <a:ext cx="9144000" cy="38177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00" name="Google Shape;1200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496" y="64256"/>
            <a:ext cx="1160486" cy="222255"/>
          </a:xfrm>
          <a:prstGeom prst="rect">
            <a:avLst/>
          </a:prstGeom>
          <a:noFill/>
          <a:ln>
            <a:noFill/>
          </a:ln>
        </p:spPr>
      </p:pic>
      <p:sp>
        <p:nvSpPr>
          <p:cNvPr id="1201" name="Google Shape;1201;p58" descr="Air blower, blower vacuum, garden blower, petrol blower, blower icon"/>
          <p:cNvSpPr/>
          <p:nvPr/>
        </p:nvSpPr>
        <p:spPr>
          <a:xfrm>
            <a:off x="1259681" y="63103"/>
            <a:ext cx="2286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2" name="Google Shape;1202;p58"/>
          <p:cNvSpPr/>
          <p:nvPr/>
        </p:nvSpPr>
        <p:spPr>
          <a:xfrm>
            <a:off x="5609225" y="1314614"/>
            <a:ext cx="3054715" cy="841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Стояночный тормоз с системой предупреждения и блокировкой передач</a:t>
            </a:r>
            <a:endParaRPr lang="ru-RU" sz="11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03" name="Google Shape;1203;p58"/>
          <p:cNvSpPr/>
          <p:nvPr/>
        </p:nvSpPr>
        <p:spPr>
          <a:xfrm>
            <a:off x="5607775" y="2452680"/>
            <a:ext cx="3203819" cy="76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При включенном стояночном </a:t>
            </a:r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тормозе </a:t>
            </a: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автомобиль не может переключаться на переднюю или заднюю передачу. Он останется только в нейтральном состоянии.</a:t>
            </a:r>
            <a:endParaRPr sz="11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04" name="Google Shape;1204;p58"/>
          <p:cNvSpPr/>
          <p:nvPr/>
        </p:nvSpPr>
        <p:spPr>
          <a:xfrm>
            <a:off x="5623775" y="3870925"/>
            <a:ext cx="3342000" cy="7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Ни один из конкурентов не имеет этой функции, даже JCB не имеет этой </a:t>
            </a:r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функции.  </a:t>
            </a: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Это особая функция безопасности, которая предотвращает повреждение </a:t>
            </a:r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даже по неосторожности.</a:t>
            </a:r>
            <a:endParaRPr sz="11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205" name="Google Shape;1205;p58"/>
          <p:cNvGrpSpPr/>
          <p:nvPr/>
        </p:nvGrpSpPr>
        <p:grpSpPr>
          <a:xfrm>
            <a:off x="1083" y="-1"/>
            <a:ext cx="9144000" cy="431894"/>
            <a:chOff x="1444" y="-1"/>
            <a:chExt cx="12192000" cy="575859"/>
          </a:xfrm>
        </p:grpSpPr>
        <p:sp>
          <p:nvSpPr>
            <p:cNvPr id="1206" name="Google Shape;1206;p58"/>
            <p:cNvSpPr/>
            <p:nvPr/>
          </p:nvSpPr>
          <p:spPr>
            <a:xfrm>
              <a:off x="1444" y="-1"/>
              <a:ext cx="12192000" cy="575859"/>
            </a:xfrm>
            <a:prstGeom prst="rect">
              <a:avLst/>
            </a:prstGeom>
            <a:solidFill>
              <a:srgbClr val="9D9E9E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9D9E9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07" name="Google Shape;1207;p5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4211" y="85675"/>
              <a:ext cx="1547314" cy="296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8" name="Google Shape;1208;p5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346778" y="81647"/>
              <a:ext cx="3402013" cy="39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9" name="Google Shape;1209;p5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268432" y="0"/>
              <a:ext cx="1113318" cy="55212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10" name="Google Shape;1210;p58"/>
          <p:cNvSpPr txBox="1"/>
          <p:nvPr/>
        </p:nvSpPr>
        <p:spPr>
          <a:xfrm>
            <a:off x="5613335" y="1067037"/>
            <a:ext cx="7341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Функция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1" name="Google Shape;1211;p58"/>
          <p:cNvSpPr txBox="1"/>
          <p:nvPr/>
        </p:nvSpPr>
        <p:spPr>
          <a:xfrm>
            <a:off x="5607772" y="2226841"/>
            <a:ext cx="1129231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Преимущества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12" name="Google Shape;1212;p58"/>
          <p:cNvCxnSpPr/>
          <p:nvPr/>
        </p:nvCxnSpPr>
        <p:spPr>
          <a:xfrm>
            <a:off x="5676716" y="1282000"/>
            <a:ext cx="874500" cy="0"/>
          </a:xfrm>
          <a:prstGeom prst="straightConnector1">
            <a:avLst/>
          </a:prstGeom>
          <a:noFill/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13" name="Google Shape;1213;p58"/>
          <p:cNvCxnSpPr/>
          <p:nvPr/>
        </p:nvCxnSpPr>
        <p:spPr>
          <a:xfrm>
            <a:off x="5671797" y="2448442"/>
            <a:ext cx="1068287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14" name="Google Shape;1214;p58"/>
          <p:cNvSpPr txBox="1"/>
          <p:nvPr/>
        </p:nvSpPr>
        <p:spPr>
          <a:xfrm>
            <a:off x="5613335" y="3617008"/>
            <a:ext cx="1380738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Выгода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15" name="Google Shape;1215;p58"/>
          <p:cNvCxnSpPr/>
          <p:nvPr/>
        </p:nvCxnSpPr>
        <p:spPr>
          <a:xfrm>
            <a:off x="5675400" y="3852031"/>
            <a:ext cx="1038021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216" name="Google Shape;1216;p58"/>
          <p:cNvGrpSpPr/>
          <p:nvPr/>
        </p:nvGrpSpPr>
        <p:grpSpPr>
          <a:xfrm>
            <a:off x="0" y="-47958"/>
            <a:ext cx="9144000" cy="626686"/>
            <a:chOff x="1444" y="-1"/>
            <a:chExt cx="12192000" cy="835582"/>
          </a:xfrm>
        </p:grpSpPr>
        <p:sp>
          <p:nvSpPr>
            <p:cNvPr id="1217" name="Google Shape;1217;p58"/>
            <p:cNvSpPr/>
            <p:nvPr/>
          </p:nvSpPr>
          <p:spPr>
            <a:xfrm>
              <a:off x="1444" y="-1"/>
              <a:ext cx="12192000" cy="835582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24000">
                  <a:srgbClr val="F2F2F2"/>
                </a:gs>
                <a:gs pos="54000">
                  <a:srgbClr val="A5A5A5"/>
                </a:gs>
                <a:gs pos="81000">
                  <a:srgbClr val="D8D8D8"/>
                </a:gs>
                <a:gs pos="100000">
                  <a:srgbClr val="D8D8D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9D9E9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18" name="Google Shape;1218;p5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4211" y="267115"/>
              <a:ext cx="1547314" cy="296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9" name="Google Shape;1219;p5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208750" y="116251"/>
              <a:ext cx="1088524" cy="6590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0" name="Google Shape;1220;p5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123238" y="380665"/>
              <a:ext cx="3133725" cy="1714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21" name="Google Shape;1221;p5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293219" y="3660224"/>
            <a:ext cx="1101529" cy="1149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2" name="Google Shape;1222;p5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116443" y="2096632"/>
            <a:ext cx="1339739" cy="1339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3" name="Google Shape;1223;p5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25950" y="1854751"/>
            <a:ext cx="3564396" cy="2040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4" name="Google Shape;1224;p5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843528" y="882325"/>
            <a:ext cx="1726145" cy="1149426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225" name="Google Shape;1225;p58"/>
          <p:cNvCxnSpPr>
            <a:endCxn id="1224" idx="1"/>
          </p:cNvCxnSpPr>
          <p:nvPr/>
        </p:nvCxnSpPr>
        <p:spPr>
          <a:xfrm rot="10800000" flipH="1">
            <a:off x="1536828" y="1457038"/>
            <a:ext cx="2306700" cy="12414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miter lim="800000"/>
            <a:headEnd type="oval" w="lg" len="lg"/>
            <a:tailEnd type="oval" w="lg" len="lg"/>
          </a:ln>
        </p:spPr>
      </p:cxnSp>
      <p:sp>
        <p:nvSpPr>
          <p:cNvPr id="1226" name="Google Shape;1226;p58"/>
          <p:cNvSpPr/>
          <p:nvPr/>
        </p:nvSpPr>
        <p:spPr>
          <a:xfrm>
            <a:off x="2232600" y="593388"/>
            <a:ext cx="4564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 algn="ctr"/>
            <a:r>
              <a:rPr lang="ru-RU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ДОПОЛНИТЕЛЬНЫЕ МЕРЫ БЕЗОПАСНОСТИ</a:t>
            </a:r>
            <a:endParaRPr lang="ru-RU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27" name="Google Shape;1227;p5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578702" y="-276675"/>
            <a:ext cx="1668475" cy="117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Google Shape;1232;p59"/>
          <p:cNvSpPr/>
          <p:nvPr/>
        </p:nvSpPr>
        <p:spPr>
          <a:xfrm rot="10800000" flipH="1">
            <a:off x="0" y="326269"/>
            <a:ext cx="9144000" cy="3428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3" name="Google Shape;1233;p59"/>
          <p:cNvSpPr/>
          <p:nvPr/>
        </p:nvSpPr>
        <p:spPr>
          <a:xfrm>
            <a:off x="1083" y="0"/>
            <a:ext cx="9144000" cy="38177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34" name="Google Shape;1234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496" y="64256"/>
            <a:ext cx="1160486" cy="222255"/>
          </a:xfrm>
          <a:prstGeom prst="rect">
            <a:avLst/>
          </a:prstGeom>
          <a:noFill/>
          <a:ln>
            <a:noFill/>
          </a:ln>
        </p:spPr>
      </p:pic>
      <p:sp>
        <p:nvSpPr>
          <p:cNvPr id="1235" name="Google Shape;1235;p59" descr="Air blower, blower vacuum, garden blower, petrol blower, blower icon"/>
          <p:cNvSpPr/>
          <p:nvPr/>
        </p:nvSpPr>
        <p:spPr>
          <a:xfrm>
            <a:off x="1259681" y="63103"/>
            <a:ext cx="2286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6" name="Google Shape;1236;p59"/>
          <p:cNvSpPr/>
          <p:nvPr/>
        </p:nvSpPr>
        <p:spPr>
          <a:xfrm>
            <a:off x="5590750" y="1169490"/>
            <a:ext cx="2850890" cy="955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Все кабины BULL </a:t>
            </a:r>
            <a:r>
              <a:rPr lang="ru-RU" sz="11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Machine</a:t>
            </a: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в стандартной комплектации оснащены ROPS (конструкция для защиты от опрокидывания) </a:t>
            </a:r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 </a:t>
            </a: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FOPS (конструкция для защиты от падения</a:t>
            </a:r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1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37" name="Google Shape;1237;p59"/>
          <p:cNvSpPr/>
          <p:nvPr/>
        </p:nvSpPr>
        <p:spPr>
          <a:xfrm>
            <a:off x="5594375" y="2663515"/>
            <a:ext cx="3102153" cy="968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Благодаря конструкции ROPS и FOPS кабина не будет раздавлена в случае аварии / опрокидывания машины / падения тяжелых предметов на крышу кабины.</a:t>
            </a:r>
            <a:endParaRPr sz="11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238" name="Google Shape;1238;p59"/>
          <p:cNvGrpSpPr/>
          <p:nvPr/>
        </p:nvGrpSpPr>
        <p:grpSpPr>
          <a:xfrm>
            <a:off x="1083" y="-1"/>
            <a:ext cx="9144000" cy="431894"/>
            <a:chOff x="1444" y="-1"/>
            <a:chExt cx="12192000" cy="575859"/>
          </a:xfrm>
        </p:grpSpPr>
        <p:sp>
          <p:nvSpPr>
            <p:cNvPr id="1239" name="Google Shape;1239;p59"/>
            <p:cNvSpPr/>
            <p:nvPr/>
          </p:nvSpPr>
          <p:spPr>
            <a:xfrm>
              <a:off x="1444" y="-1"/>
              <a:ext cx="12192000" cy="575859"/>
            </a:xfrm>
            <a:prstGeom prst="rect">
              <a:avLst/>
            </a:prstGeom>
            <a:solidFill>
              <a:srgbClr val="9D9E9E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9D9E9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40" name="Google Shape;1240;p5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4211" y="85675"/>
              <a:ext cx="1547314" cy="296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1" name="Google Shape;1241;p5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346778" y="81647"/>
              <a:ext cx="3402013" cy="39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2" name="Google Shape;1242;p5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268432" y="0"/>
              <a:ext cx="1113318" cy="55212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43" name="Google Shape;1243;p59"/>
          <p:cNvSpPr txBox="1"/>
          <p:nvPr/>
        </p:nvSpPr>
        <p:spPr>
          <a:xfrm>
            <a:off x="5590754" y="911947"/>
            <a:ext cx="7341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Функция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4" name="Google Shape;1244;p59"/>
          <p:cNvSpPr txBox="1"/>
          <p:nvPr/>
        </p:nvSpPr>
        <p:spPr>
          <a:xfrm>
            <a:off x="5613383" y="2403099"/>
            <a:ext cx="1129231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Преимущества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45" name="Google Shape;1245;p59"/>
          <p:cNvCxnSpPr/>
          <p:nvPr/>
        </p:nvCxnSpPr>
        <p:spPr>
          <a:xfrm>
            <a:off x="5654135" y="1134530"/>
            <a:ext cx="874500" cy="0"/>
          </a:xfrm>
          <a:prstGeom prst="straightConnector1">
            <a:avLst/>
          </a:prstGeom>
          <a:noFill/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46" name="Google Shape;1246;p59"/>
          <p:cNvCxnSpPr/>
          <p:nvPr/>
        </p:nvCxnSpPr>
        <p:spPr>
          <a:xfrm>
            <a:off x="5677408" y="2655180"/>
            <a:ext cx="1068287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47" name="Google Shape;1247;p59"/>
          <p:cNvSpPr txBox="1"/>
          <p:nvPr/>
        </p:nvSpPr>
        <p:spPr>
          <a:xfrm>
            <a:off x="5590754" y="3780527"/>
            <a:ext cx="1380738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Выгода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48" name="Google Shape;1248;p59"/>
          <p:cNvCxnSpPr/>
          <p:nvPr/>
        </p:nvCxnSpPr>
        <p:spPr>
          <a:xfrm>
            <a:off x="5652818" y="4015550"/>
            <a:ext cx="1038021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249" name="Google Shape;1249;p59"/>
          <p:cNvGrpSpPr/>
          <p:nvPr/>
        </p:nvGrpSpPr>
        <p:grpSpPr>
          <a:xfrm>
            <a:off x="0" y="-47958"/>
            <a:ext cx="9144000" cy="626686"/>
            <a:chOff x="1444" y="-1"/>
            <a:chExt cx="12192000" cy="835582"/>
          </a:xfrm>
        </p:grpSpPr>
        <p:sp>
          <p:nvSpPr>
            <p:cNvPr id="1250" name="Google Shape;1250;p59"/>
            <p:cNvSpPr/>
            <p:nvPr/>
          </p:nvSpPr>
          <p:spPr>
            <a:xfrm>
              <a:off x="1444" y="-1"/>
              <a:ext cx="12192000" cy="835582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24000">
                  <a:srgbClr val="F2F2F2"/>
                </a:gs>
                <a:gs pos="54000">
                  <a:srgbClr val="A5A5A5"/>
                </a:gs>
                <a:gs pos="81000">
                  <a:srgbClr val="D8D8D8"/>
                </a:gs>
                <a:gs pos="100000">
                  <a:srgbClr val="D8D8D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9D9E9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51" name="Google Shape;1251;p5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4211" y="267115"/>
              <a:ext cx="1547314" cy="296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2" name="Google Shape;1252;p5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208750" y="116251"/>
              <a:ext cx="1088524" cy="6590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3" name="Google Shape;1253;p5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123238" y="380665"/>
              <a:ext cx="3133725" cy="1714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54" name="Google Shape;1254;p5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313676" y="3677846"/>
            <a:ext cx="996425" cy="1039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5" name="Google Shape;1255;p5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203546" y="2403099"/>
            <a:ext cx="1036653" cy="915204"/>
          </a:xfrm>
          <a:prstGeom prst="rect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256" name="Google Shape;1256;p59" descr="Bicep Free Vector Art - (7,353 Free Downloads)"/>
          <p:cNvSpPr/>
          <p:nvPr/>
        </p:nvSpPr>
        <p:spPr>
          <a:xfrm>
            <a:off x="116681" y="-108347"/>
            <a:ext cx="2286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7" name="Google Shape;1257;p59" descr="Bicep Free Vector Art - (7,353 Free Downloads)"/>
          <p:cNvSpPr/>
          <p:nvPr/>
        </p:nvSpPr>
        <p:spPr>
          <a:xfrm>
            <a:off x="230981" y="5953"/>
            <a:ext cx="2286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58" name="Google Shape;1258;p59"/>
          <p:cNvGrpSpPr/>
          <p:nvPr/>
        </p:nvGrpSpPr>
        <p:grpSpPr>
          <a:xfrm>
            <a:off x="3046499" y="838913"/>
            <a:ext cx="2617530" cy="1192652"/>
            <a:chOff x="307975" y="5040703"/>
            <a:chExt cx="4616450" cy="2103441"/>
          </a:xfrm>
        </p:grpSpPr>
        <p:pic>
          <p:nvPicPr>
            <p:cNvPr id="1259" name="Google Shape;1259;p59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3352891" y="5040703"/>
              <a:ext cx="1571534" cy="15715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0" name="Google Shape;1260;p59"/>
            <p:cNvPicPr preferRelativeResize="0"/>
            <p:nvPr/>
          </p:nvPicPr>
          <p:blipFill rotWithShape="1">
            <a:blip r:embed="rId11">
              <a:alphaModFix/>
            </a:blip>
            <a:srcRect l="25004" r="33253" b="57870"/>
            <a:stretch/>
          </p:blipFill>
          <p:spPr>
            <a:xfrm>
              <a:off x="1228213" y="5209980"/>
              <a:ext cx="3530600" cy="19341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1" name="Google Shape;1261;p59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 flipH="1">
              <a:off x="307975" y="5084819"/>
              <a:ext cx="1571534" cy="157153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62" name="Google Shape;1262;p5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25950" y="1854751"/>
            <a:ext cx="3564396" cy="20409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63" name="Google Shape;1263;p59"/>
          <p:cNvCxnSpPr/>
          <p:nvPr/>
        </p:nvCxnSpPr>
        <p:spPr>
          <a:xfrm rot="10800000" flipH="1">
            <a:off x="2220725" y="1977125"/>
            <a:ext cx="1332600" cy="2436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miter lim="800000"/>
            <a:headEnd type="oval" w="lg" len="lg"/>
            <a:tailEnd type="oval" w="lg" len="lg"/>
          </a:ln>
        </p:spPr>
      </p:cxnSp>
      <p:sp>
        <p:nvSpPr>
          <p:cNvPr id="1264" name="Google Shape;1264;p59"/>
          <p:cNvSpPr/>
          <p:nvPr/>
        </p:nvSpPr>
        <p:spPr>
          <a:xfrm>
            <a:off x="2232600" y="593388"/>
            <a:ext cx="4564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 algn="ctr"/>
            <a:r>
              <a:rPr lang="ru-RU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ДОПОЛНИТЕЛЬНЫЕ МЕРЫ БЕЗОПАСНОСТИ</a:t>
            </a:r>
            <a:endParaRPr lang="ru-RU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5" name="Google Shape;1265;p59"/>
          <p:cNvSpPr txBox="1"/>
          <p:nvPr/>
        </p:nvSpPr>
        <p:spPr>
          <a:xfrm>
            <a:off x="5616831" y="3992200"/>
            <a:ext cx="3000000" cy="7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Безопасность для оператора</a:t>
            </a: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66" name="Google Shape;1266;p5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578702" y="-276675"/>
            <a:ext cx="1668475" cy="117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Google Shape;1272;p60"/>
          <p:cNvSpPr/>
          <p:nvPr/>
        </p:nvSpPr>
        <p:spPr>
          <a:xfrm>
            <a:off x="6122246" y="4149021"/>
            <a:ext cx="2386213" cy="598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Лучшая производительность</a:t>
            </a:r>
          </a:p>
          <a:p>
            <a:pPr lvl="0"/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Для выполнения нескольких задач на сайте</a:t>
            </a: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3" name="Google Shape;1273;p60"/>
          <p:cNvSpPr/>
          <p:nvPr/>
        </p:nvSpPr>
        <p:spPr>
          <a:xfrm rot="10800000" flipH="1">
            <a:off x="0" y="326269"/>
            <a:ext cx="9144000" cy="3428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4" name="Google Shape;1274;p60"/>
          <p:cNvSpPr/>
          <p:nvPr/>
        </p:nvSpPr>
        <p:spPr>
          <a:xfrm>
            <a:off x="1083" y="0"/>
            <a:ext cx="9144000" cy="38177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75" name="Google Shape;1275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496" y="64256"/>
            <a:ext cx="1160486" cy="222255"/>
          </a:xfrm>
          <a:prstGeom prst="rect">
            <a:avLst/>
          </a:prstGeom>
          <a:noFill/>
          <a:ln>
            <a:noFill/>
          </a:ln>
        </p:spPr>
      </p:pic>
      <p:sp>
        <p:nvSpPr>
          <p:cNvPr id="1276" name="Google Shape;1276;p60" descr="Air blower, blower vacuum, garden blower, petrol blower, blower icon"/>
          <p:cNvSpPr/>
          <p:nvPr/>
        </p:nvSpPr>
        <p:spPr>
          <a:xfrm>
            <a:off x="1259681" y="63103"/>
            <a:ext cx="2286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7" name="Google Shape;1277;p60"/>
          <p:cNvSpPr/>
          <p:nvPr/>
        </p:nvSpPr>
        <p:spPr>
          <a:xfrm>
            <a:off x="6133145" y="1688758"/>
            <a:ext cx="20034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Подвижный ковш</a:t>
            </a:r>
            <a:endParaRPr lang="ru-RU" sz="11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78" name="Google Shape;1278;p60"/>
          <p:cNvSpPr/>
          <p:nvPr/>
        </p:nvSpPr>
        <p:spPr>
          <a:xfrm>
            <a:off x="6124124" y="2572979"/>
            <a:ext cx="2317516" cy="751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Для работы с песчаным грунтом</a:t>
            </a:r>
          </a:p>
          <a:p>
            <a:pPr lvl="0"/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Для копания, загрузки,  распределения, разравнивания, обратной засыпки, захват</a:t>
            </a: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79" name="Google Shape;1279;p60"/>
          <p:cNvGrpSpPr/>
          <p:nvPr/>
        </p:nvGrpSpPr>
        <p:grpSpPr>
          <a:xfrm>
            <a:off x="1083" y="-1"/>
            <a:ext cx="9144000" cy="431894"/>
            <a:chOff x="1444" y="-1"/>
            <a:chExt cx="12192000" cy="575859"/>
          </a:xfrm>
        </p:grpSpPr>
        <p:sp>
          <p:nvSpPr>
            <p:cNvPr id="1280" name="Google Shape;1280;p60"/>
            <p:cNvSpPr/>
            <p:nvPr/>
          </p:nvSpPr>
          <p:spPr>
            <a:xfrm>
              <a:off x="1444" y="-1"/>
              <a:ext cx="12192000" cy="575859"/>
            </a:xfrm>
            <a:prstGeom prst="rect">
              <a:avLst/>
            </a:prstGeom>
            <a:solidFill>
              <a:srgbClr val="9D9E9E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9D9E9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81" name="Google Shape;1281;p6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4211" y="85675"/>
              <a:ext cx="1547314" cy="296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2" name="Google Shape;1282;p6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346778" y="81647"/>
              <a:ext cx="3402013" cy="39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3" name="Google Shape;1283;p6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268432" y="0"/>
              <a:ext cx="1113318" cy="55212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84" name="Google Shape;1284;p60"/>
          <p:cNvSpPr txBox="1"/>
          <p:nvPr/>
        </p:nvSpPr>
        <p:spPr>
          <a:xfrm>
            <a:off x="6124134" y="1460532"/>
            <a:ext cx="7341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Функция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5" name="Google Shape;1285;p60"/>
          <p:cNvSpPr txBox="1"/>
          <p:nvPr/>
        </p:nvSpPr>
        <p:spPr>
          <a:xfrm>
            <a:off x="6125593" y="2304208"/>
            <a:ext cx="11292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Преимущества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86" name="Google Shape;1286;p60"/>
          <p:cNvCxnSpPr/>
          <p:nvPr/>
        </p:nvCxnSpPr>
        <p:spPr>
          <a:xfrm>
            <a:off x="6180140" y="1675496"/>
            <a:ext cx="874500" cy="0"/>
          </a:xfrm>
          <a:prstGeom prst="straightConnector1">
            <a:avLst/>
          </a:prstGeom>
          <a:noFill/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87" name="Google Shape;1287;p60"/>
          <p:cNvCxnSpPr/>
          <p:nvPr/>
        </p:nvCxnSpPr>
        <p:spPr>
          <a:xfrm>
            <a:off x="6189617" y="2525809"/>
            <a:ext cx="1068300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88" name="Google Shape;1288;p60"/>
          <p:cNvSpPr txBox="1"/>
          <p:nvPr/>
        </p:nvSpPr>
        <p:spPr>
          <a:xfrm>
            <a:off x="6113421" y="3883231"/>
            <a:ext cx="13806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Выгода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89" name="Google Shape;1289;p60"/>
          <p:cNvCxnSpPr/>
          <p:nvPr/>
        </p:nvCxnSpPr>
        <p:spPr>
          <a:xfrm>
            <a:off x="6175485" y="4136118"/>
            <a:ext cx="1038000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290" name="Google Shape;1290;p60"/>
          <p:cNvGrpSpPr/>
          <p:nvPr/>
        </p:nvGrpSpPr>
        <p:grpSpPr>
          <a:xfrm>
            <a:off x="0" y="-47958"/>
            <a:ext cx="9144000" cy="626686"/>
            <a:chOff x="1444" y="-1"/>
            <a:chExt cx="12192000" cy="835582"/>
          </a:xfrm>
        </p:grpSpPr>
        <p:sp>
          <p:nvSpPr>
            <p:cNvPr id="1291" name="Google Shape;1291;p60"/>
            <p:cNvSpPr/>
            <p:nvPr/>
          </p:nvSpPr>
          <p:spPr>
            <a:xfrm>
              <a:off x="1444" y="-1"/>
              <a:ext cx="12192000" cy="835582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24000">
                  <a:srgbClr val="F2F2F2"/>
                </a:gs>
                <a:gs pos="54000">
                  <a:srgbClr val="A5A5A5"/>
                </a:gs>
                <a:gs pos="81000">
                  <a:srgbClr val="D8D8D8"/>
                </a:gs>
                <a:gs pos="100000">
                  <a:srgbClr val="D8D8D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9D9E9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92" name="Google Shape;1292;p6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4211" y="267115"/>
              <a:ext cx="1547314" cy="296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3" name="Google Shape;1293;p6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208750" y="116251"/>
              <a:ext cx="1088524" cy="6590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4" name="Google Shape;1294;p6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123238" y="380665"/>
              <a:ext cx="3133725" cy="1714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95" name="Google Shape;1295;p6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28641" y="3883231"/>
            <a:ext cx="964719" cy="1006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6" name="Google Shape;1296;p6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951324" y="1504136"/>
            <a:ext cx="2094000" cy="1308741"/>
          </a:xfrm>
          <a:prstGeom prst="rect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97" name="Google Shape;1297;p6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25950" y="1854751"/>
            <a:ext cx="3564396" cy="20409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98" name="Google Shape;1298;p60"/>
          <p:cNvCxnSpPr/>
          <p:nvPr/>
        </p:nvCxnSpPr>
        <p:spPr>
          <a:xfrm rot="10800000" flipH="1">
            <a:off x="2786650" y="1640425"/>
            <a:ext cx="1210500" cy="15474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miter lim="800000"/>
            <a:headEnd type="oval" w="lg" len="lg"/>
            <a:tailEnd type="oval" w="lg" len="lg"/>
          </a:ln>
        </p:spPr>
      </p:cxnSp>
      <p:pic>
        <p:nvPicPr>
          <p:cNvPr id="1299" name="Google Shape;1299;p6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578702" y="-276675"/>
            <a:ext cx="1668475" cy="1179550"/>
          </a:xfrm>
          <a:prstGeom prst="rect">
            <a:avLst/>
          </a:prstGeom>
          <a:noFill/>
          <a:ln>
            <a:noFill/>
          </a:ln>
        </p:spPr>
      </p:pic>
      <p:sp>
        <p:nvSpPr>
          <p:cNvPr id="1300" name="Google Shape;1300;p60"/>
          <p:cNvSpPr/>
          <p:nvPr/>
        </p:nvSpPr>
        <p:spPr>
          <a:xfrm>
            <a:off x="2232600" y="632298"/>
            <a:ext cx="4564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 algn="ctr"/>
            <a:r>
              <a:rPr lang="ru-RU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СПЕЦИАЛЬНЫЙ УНИВЕРСАЛЬНЫЙ КОВШ</a:t>
            </a:r>
            <a:endParaRPr lang="ru-RU" sz="14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p61"/>
          <p:cNvSpPr/>
          <p:nvPr/>
        </p:nvSpPr>
        <p:spPr>
          <a:xfrm rot="10800000" flipH="1">
            <a:off x="0" y="326269"/>
            <a:ext cx="9144000" cy="3428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6" name="Google Shape;1306;p61"/>
          <p:cNvSpPr/>
          <p:nvPr/>
        </p:nvSpPr>
        <p:spPr>
          <a:xfrm>
            <a:off x="1083" y="0"/>
            <a:ext cx="9144000" cy="38177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07" name="Google Shape;1307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496" y="64256"/>
            <a:ext cx="1160486" cy="222255"/>
          </a:xfrm>
          <a:prstGeom prst="rect">
            <a:avLst/>
          </a:prstGeom>
          <a:noFill/>
          <a:ln>
            <a:noFill/>
          </a:ln>
        </p:spPr>
      </p:pic>
      <p:sp>
        <p:nvSpPr>
          <p:cNvPr id="1308" name="Google Shape;1308;p61" descr="Air blower, blower vacuum, garden blower, petrol blower, blower icon"/>
          <p:cNvSpPr/>
          <p:nvPr/>
        </p:nvSpPr>
        <p:spPr>
          <a:xfrm>
            <a:off x="1259681" y="63103"/>
            <a:ext cx="2286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9" name="Google Shape;1309;p61"/>
          <p:cNvSpPr/>
          <p:nvPr/>
        </p:nvSpPr>
        <p:spPr>
          <a:xfrm>
            <a:off x="5371610" y="1353472"/>
            <a:ext cx="457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/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Большой диаметр дизельного бака</a:t>
            </a:r>
          </a:p>
          <a:p>
            <a:pPr marL="457200" lvl="0"/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Длинная заливая горловина</a:t>
            </a:r>
            <a:endParaRPr lang="ru-RU"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/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Сетчатый фильтр </a:t>
            </a:r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 заливной горловине</a:t>
            </a:r>
            <a:endParaRPr sz="11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10" name="Google Shape;1310;p61"/>
          <p:cNvSpPr/>
          <p:nvPr/>
        </p:nvSpPr>
        <p:spPr>
          <a:xfrm>
            <a:off x="5788375" y="2760375"/>
            <a:ext cx="2652025" cy="784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Можно легко заполнить на месте канистрами без утечки, а сетка отфильтрует загрязнения</a:t>
            </a:r>
            <a:endParaRPr sz="11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11" name="Google Shape;1311;p61"/>
          <p:cNvSpPr/>
          <p:nvPr/>
        </p:nvSpPr>
        <p:spPr>
          <a:xfrm>
            <a:off x="5769800" y="4326493"/>
            <a:ext cx="26706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Удобная заправка на рабочем месте.</a:t>
            </a:r>
            <a:endParaRPr sz="11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12" name="Google Shape;1312;p61"/>
          <p:cNvPicPr preferRelativeResize="0"/>
          <p:nvPr/>
        </p:nvPicPr>
        <p:blipFill rotWithShape="1">
          <a:blip r:embed="rId4">
            <a:alphaModFix/>
          </a:blip>
          <a:srcRect l="9139" t="12863" r="53125" b="20097"/>
          <a:stretch/>
        </p:blipFill>
        <p:spPr>
          <a:xfrm>
            <a:off x="4215058" y="982864"/>
            <a:ext cx="1460349" cy="1457327"/>
          </a:xfrm>
          <a:prstGeom prst="rect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1313" name="Google Shape;1313;p61"/>
          <p:cNvGrpSpPr/>
          <p:nvPr/>
        </p:nvGrpSpPr>
        <p:grpSpPr>
          <a:xfrm>
            <a:off x="1083" y="-1"/>
            <a:ext cx="9144000" cy="431894"/>
            <a:chOff x="1444" y="-1"/>
            <a:chExt cx="12192000" cy="575859"/>
          </a:xfrm>
        </p:grpSpPr>
        <p:sp>
          <p:nvSpPr>
            <p:cNvPr id="1314" name="Google Shape;1314;p61"/>
            <p:cNvSpPr/>
            <p:nvPr/>
          </p:nvSpPr>
          <p:spPr>
            <a:xfrm>
              <a:off x="1444" y="-1"/>
              <a:ext cx="12192000" cy="575859"/>
            </a:xfrm>
            <a:prstGeom prst="rect">
              <a:avLst/>
            </a:prstGeom>
            <a:solidFill>
              <a:srgbClr val="9D9E9E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9D9E9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15" name="Google Shape;1315;p6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4211" y="85675"/>
              <a:ext cx="1547314" cy="296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16" name="Google Shape;1316;p6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346778" y="81647"/>
              <a:ext cx="3402013" cy="39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17" name="Google Shape;1317;p6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268432" y="0"/>
              <a:ext cx="1113318" cy="55212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18" name="Google Shape;1318;p61"/>
          <p:cNvSpPr txBox="1"/>
          <p:nvPr/>
        </p:nvSpPr>
        <p:spPr>
          <a:xfrm>
            <a:off x="5812963" y="1061472"/>
            <a:ext cx="7341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Функция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9" name="Google Shape;1319;p61"/>
          <p:cNvSpPr txBox="1"/>
          <p:nvPr/>
        </p:nvSpPr>
        <p:spPr>
          <a:xfrm>
            <a:off x="5769800" y="2514071"/>
            <a:ext cx="11292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Преимущества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20" name="Google Shape;1320;p61"/>
          <p:cNvCxnSpPr/>
          <p:nvPr/>
        </p:nvCxnSpPr>
        <p:spPr>
          <a:xfrm>
            <a:off x="5876345" y="1287815"/>
            <a:ext cx="874500" cy="0"/>
          </a:xfrm>
          <a:prstGeom prst="straightConnector1">
            <a:avLst/>
          </a:prstGeom>
          <a:noFill/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21" name="Google Shape;1321;p61"/>
          <p:cNvCxnSpPr/>
          <p:nvPr/>
        </p:nvCxnSpPr>
        <p:spPr>
          <a:xfrm>
            <a:off x="5833824" y="2735672"/>
            <a:ext cx="1068300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22" name="Google Shape;1322;p61"/>
          <p:cNvSpPr txBox="1"/>
          <p:nvPr/>
        </p:nvSpPr>
        <p:spPr>
          <a:xfrm>
            <a:off x="5785261" y="4070752"/>
            <a:ext cx="13806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Выгода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23" name="Google Shape;1323;p61"/>
          <p:cNvCxnSpPr/>
          <p:nvPr/>
        </p:nvCxnSpPr>
        <p:spPr>
          <a:xfrm>
            <a:off x="5847325" y="4305775"/>
            <a:ext cx="1038000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324" name="Google Shape;1324;p61"/>
          <p:cNvGrpSpPr/>
          <p:nvPr/>
        </p:nvGrpSpPr>
        <p:grpSpPr>
          <a:xfrm>
            <a:off x="0" y="-47958"/>
            <a:ext cx="9144000" cy="626686"/>
            <a:chOff x="1444" y="-1"/>
            <a:chExt cx="12192000" cy="835582"/>
          </a:xfrm>
        </p:grpSpPr>
        <p:sp>
          <p:nvSpPr>
            <p:cNvPr id="1325" name="Google Shape;1325;p61"/>
            <p:cNvSpPr/>
            <p:nvPr/>
          </p:nvSpPr>
          <p:spPr>
            <a:xfrm>
              <a:off x="1444" y="-1"/>
              <a:ext cx="12192000" cy="835582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24000">
                  <a:srgbClr val="F2F2F2"/>
                </a:gs>
                <a:gs pos="54000">
                  <a:srgbClr val="A5A5A5"/>
                </a:gs>
                <a:gs pos="81000">
                  <a:srgbClr val="D8D8D8"/>
                </a:gs>
                <a:gs pos="100000">
                  <a:srgbClr val="D8D8D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9D9E9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26" name="Google Shape;1326;p6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4211" y="267115"/>
              <a:ext cx="1547314" cy="296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27" name="Google Shape;1327;p6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208750" y="116251"/>
              <a:ext cx="1088524" cy="6590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28" name="Google Shape;1328;p6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123238" y="380665"/>
              <a:ext cx="3133725" cy="1714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29" name="Google Shape;1329;p6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471055" y="3804248"/>
            <a:ext cx="1086368" cy="1133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0" name="Google Shape;1330;p6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161193" y="2647646"/>
            <a:ext cx="1511480" cy="1133603"/>
          </a:xfrm>
          <a:prstGeom prst="rect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31" name="Google Shape;1331;p6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25950" y="1854751"/>
            <a:ext cx="3564396" cy="20409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32" name="Google Shape;1332;p61"/>
          <p:cNvCxnSpPr/>
          <p:nvPr/>
        </p:nvCxnSpPr>
        <p:spPr>
          <a:xfrm rot="10800000" flipH="1">
            <a:off x="1576000" y="2145475"/>
            <a:ext cx="2681700" cy="8346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miter lim="800000"/>
            <a:headEnd type="oval" w="lg" len="lg"/>
            <a:tailEnd type="oval" w="lg" len="lg"/>
          </a:ln>
        </p:spPr>
      </p:cxnSp>
      <p:pic>
        <p:nvPicPr>
          <p:cNvPr id="1333" name="Google Shape;1333;p6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578702" y="-276675"/>
            <a:ext cx="1668475" cy="1179550"/>
          </a:xfrm>
          <a:prstGeom prst="rect">
            <a:avLst/>
          </a:prstGeom>
          <a:noFill/>
          <a:ln>
            <a:noFill/>
          </a:ln>
        </p:spPr>
      </p:pic>
      <p:sp>
        <p:nvSpPr>
          <p:cNvPr id="1334" name="Google Shape;1334;p61"/>
          <p:cNvSpPr/>
          <p:nvPr/>
        </p:nvSpPr>
        <p:spPr>
          <a:xfrm>
            <a:off x="2118806" y="593388"/>
            <a:ext cx="4564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 algn="ctr"/>
            <a:r>
              <a:rPr lang="ru-RU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СПЕЦИАЛЬНАЯ КОНСТРУКЦИЯ ДИЗЕЛЬНОГО БАКА</a:t>
            </a:r>
            <a:endParaRPr sz="14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p62" descr="Air blower, blower vacuum, garden blower, petrol blower, blower icon"/>
          <p:cNvSpPr/>
          <p:nvPr/>
        </p:nvSpPr>
        <p:spPr>
          <a:xfrm>
            <a:off x="1259681" y="63103"/>
            <a:ext cx="2286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0" name="Google Shape;1340;p62"/>
          <p:cNvSpPr txBox="1"/>
          <p:nvPr/>
        </p:nvSpPr>
        <p:spPr>
          <a:xfrm>
            <a:off x="3145580" y="435633"/>
            <a:ext cx="734055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1" name="Google Shape;1341;p62"/>
          <p:cNvSpPr/>
          <p:nvPr/>
        </p:nvSpPr>
        <p:spPr>
          <a:xfrm>
            <a:off x="5664025" y="1153180"/>
            <a:ext cx="2144043" cy="565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Сигнализация перегрева двигателя и трансмиссии</a:t>
            </a:r>
            <a:endParaRPr lang="ru-RU" sz="11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42" name="Google Shape;1342;p62"/>
          <p:cNvSpPr/>
          <p:nvPr/>
        </p:nvSpPr>
        <p:spPr>
          <a:xfrm>
            <a:off x="5670477" y="2635805"/>
            <a:ext cx="2085710" cy="678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Предупредит </a:t>
            </a: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оператора, </a:t>
            </a:r>
            <a:endParaRPr lang="ru-RU" sz="11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/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когда </a:t>
            </a: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температура </a:t>
            </a:r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поднимется</a:t>
            </a:r>
          </a:p>
          <a:p>
            <a:pPr lvl="0"/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выше </a:t>
            </a: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оптимального уровня</a:t>
            </a:r>
            <a:endParaRPr sz="11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43" name="Google Shape;1343;p62"/>
          <p:cNvSpPr/>
          <p:nvPr/>
        </p:nvSpPr>
        <p:spPr>
          <a:xfrm>
            <a:off x="5695748" y="4144879"/>
            <a:ext cx="2209597" cy="543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Предотвратит повреждение двигателя и трансмиссии</a:t>
            </a:r>
            <a:r>
              <a:rPr lang="en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1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44" name="Google Shape;1344;p62"/>
          <p:cNvSpPr txBox="1"/>
          <p:nvPr/>
        </p:nvSpPr>
        <p:spPr>
          <a:xfrm>
            <a:off x="5670477" y="907768"/>
            <a:ext cx="734055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Функция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5" name="Google Shape;1345;p62"/>
          <p:cNvSpPr txBox="1"/>
          <p:nvPr/>
        </p:nvSpPr>
        <p:spPr>
          <a:xfrm>
            <a:off x="5670477" y="2358696"/>
            <a:ext cx="11292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Преимущества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46" name="Google Shape;1346;p62"/>
          <p:cNvCxnSpPr/>
          <p:nvPr/>
        </p:nvCxnSpPr>
        <p:spPr>
          <a:xfrm>
            <a:off x="5733858" y="1122731"/>
            <a:ext cx="874632" cy="0"/>
          </a:xfrm>
          <a:prstGeom prst="straightConnector1">
            <a:avLst/>
          </a:prstGeom>
          <a:noFill/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47" name="Google Shape;1347;p62"/>
          <p:cNvCxnSpPr/>
          <p:nvPr/>
        </p:nvCxnSpPr>
        <p:spPr>
          <a:xfrm>
            <a:off x="5734502" y="2580297"/>
            <a:ext cx="1068300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48" name="Google Shape;1348;p62"/>
          <p:cNvSpPr txBox="1"/>
          <p:nvPr/>
        </p:nvSpPr>
        <p:spPr>
          <a:xfrm>
            <a:off x="5715046" y="3900255"/>
            <a:ext cx="13806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Выгода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49" name="Google Shape;1349;p62"/>
          <p:cNvCxnSpPr/>
          <p:nvPr/>
        </p:nvCxnSpPr>
        <p:spPr>
          <a:xfrm>
            <a:off x="5777111" y="4161218"/>
            <a:ext cx="1038000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50" name="Google Shape;1350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40674" y="3745873"/>
            <a:ext cx="1018185" cy="1062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1" name="Google Shape;1351;p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90093" y="2419110"/>
            <a:ext cx="1446046" cy="1102821"/>
          </a:xfrm>
          <a:prstGeom prst="rect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1352" name="Google Shape;1352;p62"/>
          <p:cNvGrpSpPr/>
          <p:nvPr/>
        </p:nvGrpSpPr>
        <p:grpSpPr>
          <a:xfrm>
            <a:off x="0" y="-47958"/>
            <a:ext cx="9144000" cy="626625"/>
            <a:chOff x="1444" y="-1"/>
            <a:chExt cx="12192000" cy="835500"/>
          </a:xfrm>
        </p:grpSpPr>
        <p:sp>
          <p:nvSpPr>
            <p:cNvPr id="1353" name="Google Shape;1353;p62"/>
            <p:cNvSpPr/>
            <p:nvPr/>
          </p:nvSpPr>
          <p:spPr>
            <a:xfrm>
              <a:off x="1444" y="-1"/>
              <a:ext cx="12192000" cy="8355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24000">
                  <a:srgbClr val="F2F2F2"/>
                </a:gs>
                <a:gs pos="54000">
                  <a:srgbClr val="A5A5A5"/>
                </a:gs>
                <a:gs pos="81000">
                  <a:srgbClr val="D8D8D8"/>
                </a:gs>
                <a:gs pos="100000">
                  <a:srgbClr val="D8D8D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9D9E9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54" name="Google Shape;1354;p6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94211" y="267115"/>
              <a:ext cx="1547314" cy="296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55" name="Google Shape;1355;p6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208750" y="116251"/>
              <a:ext cx="1088524" cy="6590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56" name="Google Shape;1356;p6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123238" y="380665"/>
              <a:ext cx="3133721" cy="1714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57" name="Google Shape;1357;p6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5950" y="1854751"/>
            <a:ext cx="3564396" cy="20409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58" name="Google Shape;1358;p62"/>
          <p:cNvCxnSpPr>
            <a:endCxn id="1359" idx="1"/>
          </p:cNvCxnSpPr>
          <p:nvPr/>
        </p:nvCxnSpPr>
        <p:spPr>
          <a:xfrm rot="10800000" flipH="1">
            <a:off x="1633222" y="1536930"/>
            <a:ext cx="2442600" cy="11628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miter lim="800000"/>
            <a:headEnd type="oval" w="lg" len="lg"/>
            <a:tailEnd type="oval" w="lg" len="lg"/>
          </a:ln>
        </p:spPr>
      </p:cxnSp>
      <p:pic>
        <p:nvPicPr>
          <p:cNvPr id="1359" name="Google Shape;1359;p6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075822" y="1021568"/>
            <a:ext cx="1547873" cy="1030724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60" name="Google Shape;1360;p6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578702" y="-276675"/>
            <a:ext cx="1668475" cy="1179550"/>
          </a:xfrm>
          <a:prstGeom prst="rect">
            <a:avLst/>
          </a:prstGeom>
          <a:noFill/>
          <a:ln>
            <a:noFill/>
          </a:ln>
        </p:spPr>
      </p:pic>
      <p:sp>
        <p:nvSpPr>
          <p:cNvPr id="1361" name="Google Shape;1361;p62"/>
          <p:cNvSpPr/>
          <p:nvPr/>
        </p:nvSpPr>
        <p:spPr>
          <a:xfrm>
            <a:off x="2232600" y="593388"/>
            <a:ext cx="4564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 algn="ctr"/>
            <a:r>
              <a:rPr lang="ru-RU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ДОПОЛНИТЕЛЬНЫЕ МЕРЫ БЕЗОПАСНОСТИ</a:t>
            </a:r>
            <a:endParaRPr lang="ru-RU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Google Shape;1366;p63" descr="Air blower, blower vacuum, garden blower, petrol blower, blower icon"/>
          <p:cNvSpPr/>
          <p:nvPr/>
        </p:nvSpPr>
        <p:spPr>
          <a:xfrm>
            <a:off x="1259681" y="63103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7" name="Google Shape;1367;p63"/>
          <p:cNvSpPr txBox="1"/>
          <p:nvPr/>
        </p:nvSpPr>
        <p:spPr>
          <a:xfrm>
            <a:off x="3145580" y="435633"/>
            <a:ext cx="7341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8" name="Google Shape;1368;p63"/>
          <p:cNvSpPr/>
          <p:nvPr/>
        </p:nvSpPr>
        <p:spPr>
          <a:xfrm>
            <a:off x="6273626" y="1133725"/>
            <a:ext cx="2429387" cy="610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Индикатор низкого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уровня топлива</a:t>
            </a: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9" name="Google Shape;1369;p63"/>
          <p:cNvSpPr/>
          <p:nvPr/>
        </p:nvSpPr>
        <p:spPr>
          <a:xfrm>
            <a:off x="6280077" y="2743389"/>
            <a:ext cx="2481302" cy="648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Когда уровень топлива низкий, </a:t>
            </a:r>
            <a:endParaRPr lang="ru-RU" sz="11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/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зуммер отобразит это на панели</a:t>
            </a: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0" name="Google Shape;1370;p63"/>
          <p:cNvSpPr/>
          <p:nvPr/>
        </p:nvSpPr>
        <p:spPr>
          <a:xfrm>
            <a:off x="6305350" y="4037874"/>
            <a:ext cx="2287416" cy="605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 algn="just"/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Сократите время простоя машины из-за отсутствия топлива</a:t>
            </a:r>
          </a:p>
          <a:p>
            <a:pPr lvl="0" algn="just"/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Избегайте отказа FIP</a:t>
            </a:r>
            <a:endParaRPr sz="11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1" name="Google Shape;1371;p63"/>
          <p:cNvSpPr txBox="1"/>
          <p:nvPr/>
        </p:nvSpPr>
        <p:spPr>
          <a:xfrm>
            <a:off x="6280077" y="907768"/>
            <a:ext cx="7341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Функция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2" name="Google Shape;1372;p63"/>
          <p:cNvSpPr txBox="1"/>
          <p:nvPr/>
        </p:nvSpPr>
        <p:spPr>
          <a:xfrm>
            <a:off x="6280077" y="2453187"/>
            <a:ext cx="11292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Преимущества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73" name="Google Shape;1373;p63"/>
          <p:cNvCxnSpPr/>
          <p:nvPr/>
        </p:nvCxnSpPr>
        <p:spPr>
          <a:xfrm>
            <a:off x="6343458" y="1122731"/>
            <a:ext cx="874500" cy="0"/>
          </a:xfrm>
          <a:prstGeom prst="straightConnector1">
            <a:avLst/>
          </a:prstGeom>
          <a:noFill/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74" name="Google Shape;1374;p63"/>
          <p:cNvCxnSpPr/>
          <p:nvPr/>
        </p:nvCxnSpPr>
        <p:spPr>
          <a:xfrm>
            <a:off x="6344102" y="2663409"/>
            <a:ext cx="1068300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75" name="Google Shape;1375;p63"/>
          <p:cNvSpPr txBox="1"/>
          <p:nvPr/>
        </p:nvSpPr>
        <p:spPr>
          <a:xfrm>
            <a:off x="6324646" y="3819190"/>
            <a:ext cx="13806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Выгода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76" name="Google Shape;1376;p63"/>
          <p:cNvCxnSpPr/>
          <p:nvPr/>
        </p:nvCxnSpPr>
        <p:spPr>
          <a:xfrm>
            <a:off x="6386711" y="4054213"/>
            <a:ext cx="1038000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77" name="Google Shape;1377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45474" y="3745873"/>
            <a:ext cx="1018185" cy="1062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78" name="Google Shape;1378;p63"/>
          <p:cNvGrpSpPr/>
          <p:nvPr/>
        </p:nvGrpSpPr>
        <p:grpSpPr>
          <a:xfrm>
            <a:off x="0" y="-47958"/>
            <a:ext cx="9144000" cy="626625"/>
            <a:chOff x="1444" y="-1"/>
            <a:chExt cx="12192000" cy="835500"/>
          </a:xfrm>
        </p:grpSpPr>
        <p:sp>
          <p:nvSpPr>
            <p:cNvPr id="1379" name="Google Shape;1379;p63"/>
            <p:cNvSpPr/>
            <p:nvPr/>
          </p:nvSpPr>
          <p:spPr>
            <a:xfrm>
              <a:off x="1444" y="-1"/>
              <a:ext cx="12192000" cy="8355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24000">
                  <a:srgbClr val="F2F2F2"/>
                </a:gs>
                <a:gs pos="54000">
                  <a:srgbClr val="A5A5A5"/>
                </a:gs>
                <a:gs pos="81000">
                  <a:srgbClr val="D8D8D8"/>
                </a:gs>
                <a:gs pos="100000">
                  <a:srgbClr val="D8D8D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9D9E9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80" name="Google Shape;1380;p6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94211" y="267115"/>
              <a:ext cx="1547314" cy="296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1" name="Google Shape;1381;p6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208750" y="116251"/>
              <a:ext cx="1088524" cy="6590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2" name="Google Shape;1382;p6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23238" y="380665"/>
              <a:ext cx="3133721" cy="1714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83" name="Google Shape;1383;p6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09900" y="985766"/>
            <a:ext cx="2067426" cy="1207771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84" name="Google Shape;1384;p6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109888" y="2467261"/>
            <a:ext cx="2107926" cy="10329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85" name="Google Shape;1385;p6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25950" y="1854751"/>
            <a:ext cx="3564396" cy="20409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86" name="Google Shape;1386;p63"/>
          <p:cNvCxnSpPr>
            <a:endCxn id="1383" idx="1"/>
          </p:cNvCxnSpPr>
          <p:nvPr/>
        </p:nvCxnSpPr>
        <p:spPr>
          <a:xfrm rot="10800000" flipH="1">
            <a:off x="1454300" y="1589652"/>
            <a:ext cx="2655600" cy="10884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miter lim="800000"/>
            <a:headEnd type="oval" w="lg" len="lg"/>
            <a:tailEnd type="oval" w="lg" len="lg"/>
          </a:ln>
        </p:spPr>
      </p:cxnSp>
      <p:pic>
        <p:nvPicPr>
          <p:cNvPr id="1387" name="Google Shape;1387;p6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578702" y="-276675"/>
            <a:ext cx="1668475" cy="1179550"/>
          </a:xfrm>
          <a:prstGeom prst="rect">
            <a:avLst/>
          </a:prstGeom>
          <a:noFill/>
          <a:ln>
            <a:noFill/>
          </a:ln>
        </p:spPr>
      </p:pic>
      <p:sp>
        <p:nvSpPr>
          <p:cNvPr id="1388" name="Google Shape;1388;p63"/>
          <p:cNvSpPr/>
          <p:nvPr/>
        </p:nvSpPr>
        <p:spPr>
          <a:xfrm>
            <a:off x="2232600" y="582008"/>
            <a:ext cx="4564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 algn="ctr"/>
            <a:r>
              <a:rPr lang="ru-RU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ДОПОЛНИТЕЛЬНЫЕ МЕРЫ БЕЗОПАСНОСТИ</a:t>
            </a:r>
            <a:endParaRPr lang="ru-RU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Google Shape;1393;p64"/>
          <p:cNvSpPr/>
          <p:nvPr/>
        </p:nvSpPr>
        <p:spPr>
          <a:xfrm rot="10800000" flipH="1">
            <a:off x="0" y="326358"/>
            <a:ext cx="9144000" cy="342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4" name="Google Shape;1394;p64"/>
          <p:cNvSpPr/>
          <p:nvPr/>
        </p:nvSpPr>
        <p:spPr>
          <a:xfrm>
            <a:off x="1083" y="0"/>
            <a:ext cx="9144000" cy="3819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95" name="Google Shape;1395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496" y="78544"/>
            <a:ext cx="1160485" cy="222255"/>
          </a:xfrm>
          <a:prstGeom prst="rect">
            <a:avLst/>
          </a:prstGeom>
          <a:noFill/>
          <a:ln>
            <a:noFill/>
          </a:ln>
        </p:spPr>
      </p:pic>
      <p:sp>
        <p:nvSpPr>
          <p:cNvPr id="1396" name="Google Shape;1396;p64" descr="Air blower, blower vacuum, garden blower, petrol blower, blower icon"/>
          <p:cNvSpPr/>
          <p:nvPr/>
        </p:nvSpPr>
        <p:spPr>
          <a:xfrm>
            <a:off x="1259681" y="63103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7" name="Google Shape;1397;p64"/>
          <p:cNvSpPr txBox="1"/>
          <p:nvPr/>
        </p:nvSpPr>
        <p:spPr>
          <a:xfrm>
            <a:off x="6265418" y="1300540"/>
            <a:ext cx="7341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Функция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8" name="Google Shape;1398;p64"/>
          <p:cNvSpPr txBox="1"/>
          <p:nvPr/>
        </p:nvSpPr>
        <p:spPr>
          <a:xfrm>
            <a:off x="6259012" y="2226914"/>
            <a:ext cx="11292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Преимущества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99" name="Google Shape;1399;p64"/>
          <p:cNvCxnSpPr/>
          <p:nvPr/>
        </p:nvCxnSpPr>
        <p:spPr>
          <a:xfrm>
            <a:off x="6328800" y="1515503"/>
            <a:ext cx="874500" cy="0"/>
          </a:xfrm>
          <a:prstGeom prst="straightConnector1">
            <a:avLst/>
          </a:prstGeom>
          <a:noFill/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00" name="Google Shape;1400;p64"/>
          <p:cNvCxnSpPr/>
          <p:nvPr/>
        </p:nvCxnSpPr>
        <p:spPr>
          <a:xfrm>
            <a:off x="6319957" y="2450080"/>
            <a:ext cx="1068300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01" name="Google Shape;1401;p64"/>
          <p:cNvSpPr txBox="1"/>
          <p:nvPr/>
        </p:nvSpPr>
        <p:spPr>
          <a:xfrm>
            <a:off x="6277245" y="3548054"/>
            <a:ext cx="13806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Выгода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02" name="Google Shape;1402;p64"/>
          <p:cNvCxnSpPr/>
          <p:nvPr/>
        </p:nvCxnSpPr>
        <p:spPr>
          <a:xfrm>
            <a:off x="6339310" y="3768789"/>
            <a:ext cx="1038000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403" name="Google Shape;1403;p64"/>
          <p:cNvGrpSpPr/>
          <p:nvPr/>
        </p:nvGrpSpPr>
        <p:grpSpPr>
          <a:xfrm>
            <a:off x="0" y="-47958"/>
            <a:ext cx="9144000" cy="626625"/>
            <a:chOff x="1444" y="-1"/>
            <a:chExt cx="12192000" cy="835500"/>
          </a:xfrm>
        </p:grpSpPr>
        <p:sp>
          <p:nvSpPr>
            <p:cNvPr id="1404" name="Google Shape;1404;p64"/>
            <p:cNvSpPr/>
            <p:nvPr/>
          </p:nvSpPr>
          <p:spPr>
            <a:xfrm>
              <a:off x="1444" y="-1"/>
              <a:ext cx="12192000" cy="8355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24000">
                  <a:srgbClr val="F2F2F2"/>
                </a:gs>
                <a:gs pos="54000">
                  <a:srgbClr val="A5A5A5"/>
                </a:gs>
                <a:gs pos="81000">
                  <a:srgbClr val="D8D8D8"/>
                </a:gs>
                <a:gs pos="100000">
                  <a:srgbClr val="D8D8D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9D9E9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05" name="Google Shape;1405;p6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4211" y="267115"/>
              <a:ext cx="1547314" cy="296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6" name="Google Shape;1406;p6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208750" y="116251"/>
              <a:ext cx="1088524" cy="6590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7" name="Google Shape;1407;p6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123238" y="380665"/>
              <a:ext cx="3133721" cy="1714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08" name="Google Shape;1408;p6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35245" y="3469610"/>
            <a:ext cx="900278" cy="939420"/>
          </a:xfrm>
          <a:prstGeom prst="rect">
            <a:avLst/>
          </a:prstGeom>
          <a:noFill/>
          <a:ln>
            <a:noFill/>
          </a:ln>
        </p:spPr>
      </p:pic>
      <p:sp>
        <p:nvSpPr>
          <p:cNvPr id="1409" name="Google Shape;1409;p64"/>
          <p:cNvSpPr txBox="1"/>
          <p:nvPr/>
        </p:nvSpPr>
        <p:spPr>
          <a:xfrm>
            <a:off x="6265421" y="1499559"/>
            <a:ext cx="2871300" cy="6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1100" dirty="0" smtClean="0">
                <a:latin typeface="Calibri"/>
                <a:ea typeface="Calibri"/>
                <a:cs typeface="Calibri"/>
                <a:sym typeface="Calibri"/>
              </a:rPr>
              <a:t>Индикатор режима экономии</a:t>
            </a:r>
            <a:endParaRPr lang="ru-RU" sz="11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0" name="Google Shape;1410;p64"/>
          <p:cNvSpPr txBox="1"/>
          <p:nvPr/>
        </p:nvSpPr>
        <p:spPr>
          <a:xfrm>
            <a:off x="6243746" y="2456233"/>
            <a:ext cx="1950996" cy="787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1100" dirty="0">
                <a:latin typeface="Calibri"/>
                <a:ea typeface="Calibri"/>
                <a:cs typeface="Calibri"/>
                <a:sym typeface="Calibri"/>
              </a:rPr>
              <a:t>Для </a:t>
            </a:r>
            <a:r>
              <a:rPr lang="ru-RU" sz="1100" dirty="0" smtClean="0">
                <a:latin typeface="Calibri"/>
                <a:ea typeface="Calibri"/>
                <a:cs typeface="Calibri"/>
                <a:sym typeface="Calibri"/>
              </a:rPr>
              <a:t>умного управления мощностью </a:t>
            </a:r>
            <a:r>
              <a:rPr lang="ru-RU" sz="1100" dirty="0">
                <a:latin typeface="Calibri"/>
                <a:ea typeface="Calibri"/>
                <a:cs typeface="Calibri"/>
                <a:sym typeface="Calibri"/>
              </a:rPr>
              <a:t>и </a:t>
            </a:r>
            <a:r>
              <a:rPr lang="ru-RU" sz="1100" dirty="0" smtClean="0">
                <a:latin typeface="Calibri"/>
                <a:ea typeface="Calibri"/>
                <a:cs typeface="Calibri"/>
                <a:sym typeface="Calibri"/>
              </a:rPr>
              <a:t>производительностью</a:t>
            </a:r>
            <a:endParaRPr sz="11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1" name="Google Shape;1411;p64"/>
          <p:cNvSpPr txBox="1"/>
          <p:nvPr/>
        </p:nvSpPr>
        <p:spPr>
          <a:xfrm>
            <a:off x="6230496" y="3738884"/>
            <a:ext cx="2315428" cy="670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1100" dirty="0">
                <a:latin typeface="Calibri"/>
                <a:ea typeface="Calibri"/>
                <a:cs typeface="Calibri"/>
                <a:sym typeface="Calibri"/>
              </a:rPr>
              <a:t>Экономит </a:t>
            </a:r>
            <a:r>
              <a:rPr lang="ru-RU" sz="1100" dirty="0" smtClean="0">
                <a:latin typeface="Calibri"/>
                <a:ea typeface="Calibri"/>
                <a:cs typeface="Calibri"/>
                <a:sym typeface="Calibri"/>
              </a:rPr>
              <a:t>энергию и</a:t>
            </a:r>
          </a:p>
          <a:p>
            <a:pPr lvl="0"/>
            <a:r>
              <a:rPr lang="ru-RU" sz="1100" dirty="0" smtClean="0">
                <a:latin typeface="Calibri"/>
                <a:ea typeface="Calibri"/>
                <a:cs typeface="Calibri"/>
                <a:sym typeface="Calibri"/>
              </a:rPr>
              <a:t>увеличивает </a:t>
            </a:r>
            <a:r>
              <a:rPr lang="ru-RU" sz="1100" dirty="0">
                <a:latin typeface="Calibri"/>
                <a:ea typeface="Calibri"/>
                <a:cs typeface="Calibri"/>
                <a:sym typeface="Calibri"/>
              </a:rPr>
              <a:t>эффективность</a:t>
            </a:r>
            <a:endParaRPr sz="1100"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12" name="Google Shape;1412;p64"/>
          <p:cNvPicPr preferRelativeResize="0"/>
          <p:nvPr/>
        </p:nvPicPr>
        <p:blipFill rotWithShape="1">
          <a:blip r:embed="rId7">
            <a:alphaModFix/>
          </a:blip>
          <a:srcRect l="5320"/>
          <a:stretch/>
        </p:blipFill>
        <p:spPr>
          <a:xfrm>
            <a:off x="3812608" y="1365284"/>
            <a:ext cx="2278738" cy="1337401"/>
          </a:xfrm>
          <a:prstGeom prst="rect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13" name="Google Shape;1413;p6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7596" y="2063685"/>
            <a:ext cx="3564396" cy="20409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14" name="Google Shape;1414;p64"/>
          <p:cNvCxnSpPr>
            <a:endCxn id="1412" idx="1"/>
          </p:cNvCxnSpPr>
          <p:nvPr/>
        </p:nvCxnSpPr>
        <p:spPr>
          <a:xfrm rot="10800000" flipH="1">
            <a:off x="1538908" y="2033984"/>
            <a:ext cx="2273700" cy="7179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miter lim="800000"/>
            <a:headEnd type="oval" w="lg" len="lg"/>
            <a:tailEnd type="oval" w="lg" len="lg"/>
          </a:ln>
        </p:spPr>
      </p:cxnSp>
      <p:pic>
        <p:nvPicPr>
          <p:cNvPr id="1415" name="Google Shape;1415;p6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578702" y="-276675"/>
            <a:ext cx="1668475" cy="1179550"/>
          </a:xfrm>
          <a:prstGeom prst="rect">
            <a:avLst/>
          </a:prstGeom>
          <a:noFill/>
          <a:ln>
            <a:noFill/>
          </a:ln>
        </p:spPr>
      </p:pic>
      <p:sp>
        <p:nvSpPr>
          <p:cNvPr id="1416" name="Google Shape;1416;p64"/>
          <p:cNvSpPr/>
          <p:nvPr/>
        </p:nvSpPr>
        <p:spPr>
          <a:xfrm>
            <a:off x="2232600" y="593388"/>
            <a:ext cx="4564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 algn="ctr"/>
            <a:r>
              <a:rPr lang="ru-RU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ДОПОЛНИТЕЛЬНЫЕ МЕРЫ БЕЗОПАСНОСТИ</a:t>
            </a:r>
            <a:endParaRPr lang="ru-RU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9"/>
          <p:cNvSpPr/>
          <p:nvPr/>
        </p:nvSpPr>
        <p:spPr>
          <a:xfrm rot="10800000" flipH="1">
            <a:off x="0" y="326269"/>
            <a:ext cx="9144000" cy="3428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29"/>
          <p:cNvSpPr/>
          <p:nvPr/>
        </p:nvSpPr>
        <p:spPr>
          <a:xfrm>
            <a:off x="1083" y="0"/>
            <a:ext cx="9144000" cy="38177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1" name="Google Shape;211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496" y="64256"/>
            <a:ext cx="1160486" cy="222255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9" descr="Air blower, blower vacuum, garden blower, petrol blower, blower icon"/>
          <p:cNvSpPr/>
          <p:nvPr/>
        </p:nvSpPr>
        <p:spPr>
          <a:xfrm>
            <a:off x="1259681" y="63103"/>
            <a:ext cx="2286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29"/>
          <p:cNvSpPr/>
          <p:nvPr/>
        </p:nvSpPr>
        <p:spPr>
          <a:xfrm>
            <a:off x="5949151" y="1010750"/>
            <a:ext cx="27438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Прозрачный сепаратор воды</a:t>
            </a:r>
            <a:endParaRPr lang="ru-RU" sz="11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4" name="Google Shape;214;p29"/>
          <p:cNvSpPr/>
          <p:nvPr/>
        </p:nvSpPr>
        <p:spPr>
          <a:xfrm>
            <a:off x="5941772" y="2694800"/>
            <a:ext cx="25257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Отделяет </a:t>
            </a: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воду от топлива</a:t>
            </a:r>
            <a:endParaRPr sz="11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5" name="Google Shape;215;p29"/>
          <p:cNvSpPr/>
          <p:nvPr/>
        </p:nvSpPr>
        <p:spPr>
          <a:xfrm>
            <a:off x="5905599" y="3995999"/>
            <a:ext cx="2561873" cy="749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Увеличивает срок службы топливных форсунок и топливного насоса.</a:t>
            </a:r>
          </a:p>
          <a:p>
            <a:pPr lvl="0"/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Видимость уровня воды для облегчения слива</a:t>
            </a:r>
            <a:endParaRPr sz="11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16" name="Google Shape;216;p29"/>
          <p:cNvPicPr preferRelativeResize="0"/>
          <p:nvPr/>
        </p:nvPicPr>
        <p:blipFill rotWithShape="1">
          <a:blip r:embed="rId4">
            <a:alphaModFix/>
          </a:blip>
          <a:srcRect l="9376" t="13978" r="53983" b="19401"/>
          <a:stretch/>
        </p:blipFill>
        <p:spPr>
          <a:xfrm>
            <a:off x="4565967" y="913492"/>
            <a:ext cx="1318333" cy="1222467"/>
          </a:xfrm>
          <a:prstGeom prst="rect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217" name="Google Shape;217;p29"/>
          <p:cNvGrpSpPr/>
          <p:nvPr/>
        </p:nvGrpSpPr>
        <p:grpSpPr>
          <a:xfrm>
            <a:off x="1083" y="-1"/>
            <a:ext cx="9144000" cy="431894"/>
            <a:chOff x="1444" y="-1"/>
            <a:chExt cx="12192000" cy="575859"/>
          </a:xfrm>
        </p:grpSpPr>
        <p:sp>
          <p:nvSpPr>
            <p:cNvPr id="218" name="Google Shape;218;p29"/>
            <p:cNvSpPr/>
            <p:nvPr/>
          </p:nvSpPr>
          <p:spPr>
            <a:xfrm>
              <a:off x="1444" y="-1"/>
              <a:ext cx="12192000" cy="575859"/>
            </a:xfrm>
            <a:prstGeom prst="rect">
              <a:avLst/>
            </a:prstGeom>
            <a:solidFill>
              <a:srgbClr val="9D9E9E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9D9E9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19" name="Google Shape;219;p2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4211" y="85675"/>
              <a:ext cx="1547314" cy="296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0" name="Google Shape;220;p2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346778" y="81647"/>
              <a:ext cx="3402013" cy="39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1" name="Google Shape;221;p2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268432" y="0"/>
              <a:ext cx="1113318" cy="55212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2" name="Google Shape;222;p29"/>
          <p:cNvSpPr txBox="1"/>
          <p:nvPr/>
        </p:nvSpPr>
        <p:spPr>
          <a:xfrm>
            <a:off x="5941787" y="799426"/>
            <a:ext cx="7341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Функция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29"/>
          <p:cNvSpPr txBox="1"/>
          <p:nvPr/>
        </p:nvSpPr>
        <p:spPr>
          <a:xfrm>
            <a:off x="5942482" y="2470784"/>
            <a:ext cx="11292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Преимущества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24" name="Google Shape;224;p29"/>
          <p:cNvCxnSpPr/>
          <p:nvPr/>
        </p:nvCxnSpPr>
        <p:spPr>
          <a:xfrm>
            <a:off x="6005168" y="1014390"/>
            <a:ext cx="874500" cy="0"/>
          </a:xfrm>
          <a:prstGeom prst="straightConnector1">
            <a:avLst/>
          </a:prstGeom>
          <a:noFill/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25" name="Google Shape;225;p29"/>
          <p:cNvCxnSpPr/>
          <p:nvPr/>
        </p:nvCxnSpPr>
        <p:spPr>
          <a:xfrm>
            <a:off x="6006506" y="2692385"/>
            <a:ext cx="1068300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6" name="Google Shape;226;p29"/>
          <p:cNvSpPr txBox="1"/>
          <p:nvPr/>
        </p:nvSpPr>
        <p:spPr>
          <a:xfrm>
            <a:off x="5905612" y="3718885"/>
            <a:ext cx="13806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Выгода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27" name="Google Shape;227;p29"/>
          <p:cNvCxnSpPr/>
          <p:nvPr/>
        </p:nvCxnSpPr>
        <p:spPr>
          <a:xfrm>
            <a:off x="5967677" y="3953908"/>
            <a:ext cx="1038000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28" name="Google Shape;228;p29"/>
          <p:cNvGrpSpPr/>
          <p:nvPr/>
        </p:nvGrpSpPr>
        <p:grpSpPr>
          <a:xfrm>
            <a:off x="-11379" y="-47958"/>
            <a:ext cx="9144000" cy="626686"/>
            <a:chOff x="1444" y="-1"/>
            <a:chExt cx="12192000" cy="835582"/>
          </a:xfrm>
        </p:grpSpPr>
        <p:sp>
          <p:nvSpPr>
            <p:cNvPr id="229" name="Google Shape;229;p29"/>
            <p:cNvSpPr/>
            <p:nvPr/>
          </p:nvSpPr>
          <p:spPr>
            <a:xfrm>
              <a:off x="1444" y="-1"/>
              <a:ext cx="12192000" cy="835582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24000">
                  <a:srgbClr val="F2F2F2"/>
                </a:gs>
                <a:gs pos="54000">
                  <a:srgbClr val="A5A5A5"/>
                </a:gs>
                <a:gs pos="81000">
                  <a:srgbClr val="D8D8D8"/>
                </a:gs>
                <a:gs pos="100000">
                  <a:srgbClr val="D8D8D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9D9E9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30" name="Google Shape;230;p2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4211" y="267115"/>
              <a:ext cx="1547314" cy="296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2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208750" y="116251"/>
              <a:ext cx="1088524" cy="6590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2" name="Google Shape;232;p2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123238" y="380665"/>
              <a:ext cx="3133725" cy="1714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3" name="Google Shape;233;p2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709043" y="3630395"/>
            <a:ext cx="1068348" cy="1114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709056" y="2318991"/>
            <a:ext cx="1068349" cy="1208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25950" y="1854751"/>
            <a:ext cx="3564396" cy="20409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6" name="Google Shape;236;p29"/>
          <p:cNvCxnSpPr/>
          <p:nvPr/>
        </p:nvCxnSpPr>
        <p:spPr>
          <a:xfrm rot="10800000" flipH="1">
            <a:off x="1769425" y="1935125"/>
            <a:ext cx="2822700" cy="9375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miter lim="800000"/>
            <a:headEnd type="oval" w="lg" len="lg"/>
            <a:tailEnd type="oval" w="lg" len="lg"/>
          </a:ln>
        </p:spPr>
      </p:cxnSp>
      <p:pic>
        <p:nvPicPr>
          <p:cNvPr id="237" name="Google Shape;237;p2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578702" y="-276675"/>
            <a:ext cx="1668475" cy="117955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9"/>
          <p:cNvSpPr/>
          <p:nvPr/>
        </p:nvSpPr>
        <p:spPr>
          <a:xfrm>
            <a:off x="2296631" y="577800"/>
            <a:ext cx="4144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 algn="ctr"/>
            <a:r>
              <a:rPr lang="ru-RU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ПРОЗРАЧНЫЙ СЕПАРАТОР ВОДЫ</a:t>
            </a:r>
            <a:endParaRPr sz="14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Google Shape;1421;p65"/>
          <p:cNvSpPr/>
          <p:nvPr/>
        </p:nvSpPr>
        <p:spPr>
          <a:xfrm rot="10800000" flipH="1">
            <a:off x="0" y="326358"/>
            <a:ext cx="9144000" cy="342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2" name="Google Shape;1422;p65"/>
          <p:cNvSpPr/>
          <p:nvPr/>
        </p:nvSpPr>
        <p:spPr>
          <a:xfrm>
            <a:off x="1083" y="0"/>
            <a:ext cx="9144000" cy="3819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23" name="Google Shape;1423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496" y="78544"/>
            <a:ext cx="1160485" cy="222255"/>
          </a:xfrm>
          <a:prstGeom prst="rect">
            <a:avLst/>
          </a:prstGeom>
          <a:noFill/>
          <a:ln>
            <a:noFill/>
          </a:ln>
        </p:spPr>
      </p:pic>
      <p:sp>
        <p:nvSpPr>
          <p:cNvPr id="1424" name="Google Shape;1424;p65" descr="Air blower, blower vacuum, garden blower, petrol blower, blower icon"/>
          <p:cNvSpPr/>
          <p:nvPr/>
        </p:nvSpPr>
        <p:spPr>
          <a:xfrm>
            <a:off x="1259681" y="63103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5" name="Google Shape;1425;p65"/>
          <p:cNvSpPr txBox="1"/>
          <p:nvPr/>
        </p:nvSpPr>
        <p:spPr>
          <a:xfrm>
            <a:off x="6121372" y="934738"/>
            <a:ext cx="937882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Функции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6" name="Google Shape;1426;p65"/>
          <p:cNvSpPr txBox="1"/>
          <p:nvPr/>
        </p:nvSpPr>
        <p:spPr>
          <a:xfrm>
            <a:off x="6114966" y="2398980"/>
            <a:ext cx="11292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Преимущества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27" name="Google Shape;1427;p65"/>
          <p:cNvCxnSpPr/>
          <p:nvPr/>
        </p:nvCxnSpPr>
        <p:spPr>
          <a:xfrm>
            <a:off x="6184754" y="1138322"/>
            <a:ext cx="874500" cy="0"/>
          </a:xfrm>
          <a:prstGeom prst="straightConnector1">
            <a:avLst/>
          </a:prstGeom>
          <a:noFill/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28" name="Google Shape;1428;p65"/>
          <p:cNvCxnSpPr/>
          <p:nvPr/>
        </p:nvCxnSpPr>
        <p:spPr>
          <a:xfrm>
            <a:off x="6175911" y="2622146"/>
            <a:ext cx="1068300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29" name="Google Shape;1429;p65"/>
          <p:cNvSpPr txBox="1"/>
          <p:nvPr/>
        </p:nvSpPr>
        <p:spPr>
          <a:xfrm>
            <a:off x="6133199" y="3762275"/>
            <a:ext cx="13806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Выгода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30" name="Google Shape;1430;p65"/>
          <p:cNvCxnSpPr/>
          <p:nvPr/>
        </p:nvCxnSpPr>
        <p:spPr>
          <a:xfrm>
            <a:off x="6195264" y="3989495"/>
            <a:ext cx="1038000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431" name="Google Shape;1431;p65"/>
          <p:cNvGrpSpPr/>
          <p:nvPr/>
        </p:nvGrpSpPr>
        <p:grpSpPr>
          <a:xfrm>
            <a:off x="0" y="-47958"/>
            <a:ext cx="9144000" cy="626625"/>
            <a:chOff x="1444" y="-1"/>
            <a:chExt cx="12192000" cy="835500"/>
          </a:xfrm>
        </p:grpSpPr>
        <p:sp>
          <p:nvSpPr>
            <p:cNvPr id="1432" name="Google Shape;1432;p65"/>
            <p:cNvSpPr/>
            <p:nvPr/>
          </p:nvSpPr>
          <p:spPr>
            <a:xfrm>
              <a:off x="1444" y="-1"/>
              <a:ext cx="12192000" cy="8355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24000">
                  <a:srgbClr val="F2F2F2"/>
                </a:gs>
                <a:gs pos="54000">
                  <a:srgbClr val="A5A5A5"/>
                </a:gs>
                <a:gs pos="81000">
                  <a:srgbClr val="D8D8D8"/>
                </a:gs>
                <a:gs pos="100000">
                  <a:srgbClr val="D8D8D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9D9E9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33" name="Google Shape;1433;p6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4211" y="267115"/>
              <a:ext cx="1547314" cy="296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4" name="Google Shape;1434;p6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208750" y="116251"/>
              <a:ext cx="1088524" cy="6590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5" name="Google Shape;1435;p6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123238" y="380665"/>
              <a:ext cx="3133721" cy="1714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36" name="Google Shape;1436;p6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43599" y="3834606"/>
            <a:ext cx="900278" cy="939420"/>
          </a:xfrm>
          <a:prstGeom prst="rect">
            <a:avLst/>
          </a:prstGeom>
          <a:noFill/>
          <a:ln>
            <a:noFill/>
          </a:ln>
        </p:spPr>
      </p:pic>
      <p:sp>
        <p:nvSpPr>
          <p:cNvPr id="1437" name="Google Shape;1437;p65"/>
          <p:cNvSpPr txBox="1"/>
          <p:nvPr/>
        </p:nvSpPr>
        <p:spPr>
          <a:xfrm>
            <a:off x="6114975" y="3912115"/>
            <a:ext cx="2659374" cy="867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1100" dirty="0">
                <a:latin typeface="Calibri"/>
                <a:ea typeface="Calibri"/>
                <a:cs typeface="Calibri"/>
                <a:sym typeface="Calibri"/>
              </a:rPr>
              <a:t>Периодическое напоминание о необходимости обслуживания машины</a:t>
            </a:r>
          </a:p>
          <a:p>
            <a:pPr lvl="0"/>
            <a:r>
              <a:rPr lang="ru-RU" sz="1100" dirty="0">
                <a:latin typeface="Calibri"/>
                <a:ea typeface="Calibri"/>
                <a:cs typeface="Calibri"/>
                <a:sym typeface="Calibri"/>
              </a:rPr>
              <a:t>Время простоя машины сокращается</a:t>
            </a:r>
          </a:p>
          <a:p>
            <a:pPr lvl="0"/>
            <a:r>
              <a:rPr lang="ru-RU" sz="1100" dirty="0">
                <a:latin typeface="Calibri"/>
                <a:ea typeface="Calibri"/>
                <a:cs typeface="Calibri"/>
                <a:sym typeface="Calibri"/>
              </a:rPr>
              <a:t>Снижается капитальный ремонт.</a:t>
            </a:r>
            <a:endParaRPr sz="11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8" name="Google Shape;1438;p65"/>
          <p:cNvSpPr txBox="1"/>
          <p:nvPr/>
        </p:nvSpPr>
        <p:spPr>
          <a:xfrm>
            <a:off x="6091346" y="1125199"/>
            <a:ext cx="2157000" cy="522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1100" dirty="0" smtClean="0">
                <a:latin typeface="Calibri"/>
                <a:ea typeface="Calibri"/>
                <a:cs typeface="Calibri"/>
                <a:sym typeface="Calibri"/>
              </a:rPr>
              <a:t>Индикатор периодического обслуживания</a:t>
            </a:r>
            <a:endParaRPr lang="ru-RU" sz="11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9" name="Google Shape;1439;p65"/>
          <p:cNvSpPr txBox="1"/>
          <p:nvPr/>
        </p:nvSpPr>
        <p:spPr>
          <a:xfrm>
            <a:off x="6106125" y="2571750"/>
            <a:ext cx="2840400" cy="10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/>
            <a:r>
              <a:rPr lang="ru-RU" sz="1100" dirty="0">
                <a:latin typeface="Calibri"/>
                <a:ea typeface="Calibri"/>
                <a:cs typeface="Calibri"/>
                <a:sym typeface="Calibri"/>
              </a:rPr>
              <a:t>Когда придет время обслуживания</a:t>
            </a:r>
            <a:r>
              <a:rPr lang="ru-RU" sz="1100" dirty="0" smtClean="0">
                <a:latin typeface="Calibri"/>
                <a:ea typeface="Calibri"/>
                <a:cs typeface="Calibri"/>
                <a:sym typeface="Calibri"/>
              </a:rPr>
              <a:t>,</a:t>
            </a:r>
          </a:p>
          <a:p>
            <a:pPr lvl="0" algn="just"/>
            <a:r>
              <a:rPr lang="ru-RU" sz="1100" dirty="0" smtClean="0">
                <a:latin typeface="Calibri"/>
                <a:ea typeface="Calibri"/>
                <a:cs typeface="Calibri"/>
                <a:sym typeface="Calibri"/>
              </a:rPr>
              <a:t>это </a:t>
            </a:r>
            <a:r>
              <a:rPr lang="ru-RU" sz="1100" dirty="0">
                <a:latin typeface="Calibri"/>
                <a:ea typeface="Calibri"/>
                <a:cs typeface="Calibri"/>
                <a:sym typeface="Calibri"/>
              </a:rPr>
              <a:t>будет указано </a:t>
            </a:r>
            <a:r>
              <a:rPr lang="ru-RU" sz="1100" dirty="0" smtClean="0">
                <a:latin typeface="Calibri"/>
                <a:ea typeface="Calibri"/>
                <a:cs typeface="Calibri"/>
                <a:sym typeface="Calibri"/>
              </a:rPr>
              <a:t>на табло</a:t>
            </a:r>
            <a:endParaRPr sz="11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40" name="Google Shape;1440;p6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00075" y="944919"/>
            <a:ext cx="1996324" cy="1167500"/>
          </a:xfrm>
          <a:prstGeom prst="rect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41" name="Google Shape;1441;p6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000075" y="2403403"/>
            <a:ext cx="1996325" cy="1152512"/>
          </a:xfrm>
          <a:prstGeom prst="rect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42" name="Google Shape;1442;p6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25950" y="1854751"/>
            <a:ext cx="3564396" cy="20409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43" name="Google Shape;1443;p65"/>
          <p:cNvCxnSpPr>
            <a:endCxn id="1440" idx="1"/>
          </p:cNvCxnSpPr>
          <p:nvPr/>
        </p:nvCxnSpPr>
        <p:spPr>
          <a:xfrm rot="10800000" flipH="1">
            <a:off x="1801975" y="1528669"/>
            <a:ext cx="2198100" cy="11184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miter lim="800000"/>
            <a:headEnd type="oval" w="lg" len="lg"/>
            <a:tailEnd type="oval" w="lg" len="lg"/>
          </a:ln>
        </p:spPr>
      </p:cxnSp>
      <p:pic>
        <p:nvPicPr>
          <p:cNvPr id="1444" name="Google Shape;1444;p6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578702" y="-276675"/>
            <a:ext cx="1668475" cy="1179550"/>
          </a:xfrm>
          <a:prstGeom prst="rect">
            <a:avLst/>
          </a:prstGeom>
          <a:noFill/>
          <a:ln>
            <a:noFill/>
          </a:ln>
        </p:spPr>
      </p:pic>
      <p:sp>
        <p:nvSpPr>
          <p:cNvPr id="1445" name="Google Shape;1445;p65"/>
          <p:cNvSpPr/>
          <p:nvPr/>
        </p:nvSpPr>
        <p:spPr>
          <a:xfrm>
            <a:off x="2232600" y="593388"/>
            <a:ext cx="4564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 algn="ctr"/>
            <a:r>
              <a:rPr lang="ru-RU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ДОПОЛНИТЕЛЬНЫЕ МЕРЫ БЕЗОПАСНОСТИ</a:t>
            </a:r>
            <a:endParaRPr sz="14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p66"/>
          <p:cNvSpPr/>
          <p:nvPr/>
        </p:nvSpPr>
        <p:spPr>
          <a:xfrm rot="10800000" flipH="1">
            <a:off x="0" y="326358"/>
            <a:ext cx="9144000" cy="342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1" name="Google Shape;1451;p66"/>
          <p:cNvSpPr/>
          <p:nvPr/>
        </p:nvSpPr>
        <p:spPr>
          <a:xfrm>
            <a:off x="1083" y="0"/>
            <a:ext cx="9144000" cy="3819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2" name="Google Shape;1452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496" y="78544"/>
            <a:ext cx="1160485" cy="222255"/>
          </a:xfrm>
          <a:prstGeom prst="rect">
            <a:avLst/>
          </a:prstGeom>
          <a:noFill/>
          <a:ln>
            <a:noFill/>
          </a:ln>
        </p:spPr>
      </p:pic>
      <p:sp>
        <p:nvSpPr>
          <p:cNvPr id="1453" name="Google Shape;1453;p66" descr="Air blower, blower vacuum, garden blower, petrol blower, blower icon"/>
          <p:cNvSpPr/>
          <p:nvPr/>
        </p:nvSpPr>
        <p:spPr>
          <a:xfrm>
            <a:off x="1259681" y="63103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4" name="Google Shape;1454;p66"/>
          <p:cNvSpPr txBox="1"/>
          <p:nvPr/>
        </p:nvSpPr>
        <p:spPr>
          <a:xfrm>
            <a:off x="6121372" y="934738"/>
            <a:ext cx="7341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5" name="Google Shape;1455;p66"/>
          <p:cNvSpPr txBox="1"/>
          <p:nvPr/>
        </p:nvSpPr>
        <p:spPr>
          <a:xfrm>
            <a:off x="6114966" y="2398980"/>
            <a:ext cx="11292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6" name="Google Shape;1456;p66"/>
          <p:cNvSpPr txBox="1"/>
          <p:nvPr/>
        </p:nvSpPr>
        <p:spPr>
          <a:xfrm>
            <a:off x="6133199" y="3872520"/>
            <a:ext cx="13806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57" name="Google Shape;1457;p66"/>
          <p:cNvGrpSpPr/>
          <p:nvPr/>
        </p:nvGrpSpPr>
        <p:grpSpPr>
          <a:xfrm>
            <a:off x="0" y="-47958"/>
            <a:ext cx="9144000" cy="626625"/>
            <a:chOff x="1444" y="-1"/>
            <a:chExt cx="12192000" cy="835500"/>
          </a:xfrm>
        </p:grpSpPr>
        <p:sp>
          <p:nvSpPr>
            <p:cNvPr id="1458" name="Google Shape;1458;p66"/>
            <p:cNvSpPr/>
            <p:nvPr/>
          </p:nvSpPr>
          <p:spPr>
            <a:xfrm>
              <a:off x="1444" y="-1"/>
              <a:ext cx="12192000" cy="8355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24000">
                  <a:srgbClr val="F2F2F2"/>
                </a:gs>
                <a:gs pos="54000">
                  <a:srgbClr val="A5A5A5"/>
                </a:gs>
                <a:gs pos="81000">
                  <a:srgbClr val="D8D8D8"/>
                </a:gs>
                <a:gs pos="100000">
                  <a:srgbClr val="D8D8D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9D9E9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59" name="Google Shape;1459;p6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4211" y="267115"/>
              <a:ext cx="1547314" cy="296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0" name="Google Shape;1460;p6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208750" y="116251"/>
              <a:ext cx="1088524" cy="6590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1" name="Google Shape;1461;p6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123238" y="380665"/>
              <a:ext cx="3133721" cy="1714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62" name="Google Shape;1462;p6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78702" y="-276675"/>
            <a:ext cx="1668475" cy="1179550"/>
          </a:xfrm>
          <a:prstGeom prst="rect">
            <a:avLst/>
          </a:prstGeom>
          <a:noFill/>
          <a:ln>
            <a:noFill/>
          </a:ln>
        </p:spPr>
      </p:pic>
      <p:sp>
        <p:nvSpPr>
          <p:cNvPr id="1463" name="Google Shape;1463;p66"/>
          <p:cNvSpPr/>
          <p:nvPr/>
        </p:nvSpPr>
        <p:spPr>
          <a:xfrm>
            <a:off x="2232600" y="593388"/>
            <a:ext cx="4564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4" name="Google Shape;1464;p66"/>
          <p:cNvSpPr txBox="1"/>
          <p:nvPr/>
        </p:nvSpPr>
        <p:spPr>
          <a:xfrm>
            <a:off x="2232600" y="2351398"/>
            <a:ext cx="4564500" cy="15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900" b="1" dirty="0" smtClean="0"/>
              <a:t>СПАСИБО!</a:t>
            </a:r>
            <a:endParaRPr sz="2900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0"/>
          <p:cNvSpPr/>
          <p:nvPr/>
        </p:nvSpPr>
        <p:spPr>
          <a:xfrm rot="10800000" flipH="1">
            <a:off x="0" y="326269"/>
            <a:ext cx="9144000" cy="3428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30"/>
          <p:cNvSpPr/>
          <p:nvPr/>
        </p:nvSpPr>
        <p:spPr>
          <a:xfrm>
            <a:off x="0" y="-40616"/>
            <a:ext cx="9144000" cy="38177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30"/>
          <p:cNvSpPr/>
          <p:nvPr/>
        </p:nvSpPr>
        <p:spPr>
          <a:xfrm>
            <a:off x="3052240" y="-18807"/>
            <a:ext cx="2760747" cy="346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RADIATOR</a:t>
            </a:r>
            <a:endParaRPr sz="1800" b="0" i="0" u="none" strike="noStrike" cap="non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30"/>
          <p:cNvSpPr txBox="1"/>
          <p:nvPr/>
        </p:nvSpPr>
        <p:spPr>
          <a:xfrm>
            <a:off x="3784239" y="4130465"/>
            <a:ext cx="2722495" cy="882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ru-RU" sz="105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Повышенная производительность, более высокая эффективность,</a:t>
            </a:r>
          </a:p>
          <a:p>
            <a:pPr lvl="0"/>
            <a:r>
              <a:rPr lang="ru-RU" sz="105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Меньший расход топлива и долгий срок службы двигателя, трансмиссии и гидравлики.</a:t>
            </a:r>
            <a:endParaRPr sz="105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30"/>
          <p:cNvSpPr txBox="1"/>
          <p:nvPr/>
        </p:nvSpPr>
        <p:spPr>
          <a:xfrm>
            <a:off x="3784239" y="3195548"/>
            <a:ext cx="2722495" cy="734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ru-RU" sz="10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Легко поддерживать</a:t>
            </a:r>
          </a:p>
          <a:p>
            <a:pPr lvl="0"/>
            <a:r>
              <a:rPr lang="ru-RU" sz="10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Легко добраться до </a:t>
            </a:r>
            <a:r>
              <a:rPr lang="ru-RU" sz="105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компонентов</a:t>
            </a:r>
            <a:endParaRPr lang="ru-RU" sz="10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/>
            <a:r>
              <a:rPr lang="ru-RU" sz="10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Меньшее </a:t>
            </a:r>
            <a:r>
              <a:rPr lang="ru-RU" sz="105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препятствие воздуху </a:t>
            </a:r>
            <a:r>
              <a:rPr lang="ru-RU" sz="10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и, следовательно, лучшее охлаждение</a:t>
            </a:r>
            <a:endParaRPr sz="10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30"/>
          <p:cNvSpPr txBox="1"/>
          <p:nvPr/>
        </p:nvSpPr>
        <p:spPr>
          <a:xfrm>
            <a:off x="3066149" y="1117375"/>
            <a:ext cx="32484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 algn="just"/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Трансмиссионное масло, моторное масло и гидравлическая охлаждающая жидкость в одном радиаторе</a:t>
            </a: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30" descr="Air blower, blower vacuum, garden blower, petrol blower, blower icon"/>
          <p:cNvSpPr/>
          <p:nvPr/>
        </p:nvSpPr>
        <p:spPr>
          <a:xfrm>
            <a:off x="1259681" y="63103"/>
            <a:ext cx="2286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0" name="Google Shape;250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3474" y="4135887"/>
            <a:ext cx="671987" cy="701204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0"/>
          <p:cNvSpPr txBox="1"/>
          <p:nvPr/>
        </p:nvSpPr>
        <p:spPr>
          <a:xfrm>
            <a:off x="3050184" y="894782"/>
            <a:ext cx="7341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Функция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2" name="Google Shape;252;p30"/>
          <p:cNvGrpSpPr/>
          <p:nvPr/>
        </p:nvGrpSpPr>
        <p:grpSpPr>
          <a:xfrm>
            <a:off x="2901711" y="3245761"/>
            <a:ext cx="882528" cy="506322"/>
            <a:chOff x="7269892" y="3987464"/>
            <a:chExt cx="1176704" cy="675096"/>
          </a:xfrm>
        </p:grpSpPr>
        <p:pic>
          <p:nvPicPr>
            <p:cNvPr id="253" name="Google Shape;253;p30"/>
            <p:cNvPicPr preferRelativeResize="0"/>
            <p:nvPr/>
          </p:nvPicPr>
          <p:blipFill rotWithShape="1">
            <a:blip r:embed="rId4">
              <a:alphaModFix/>
            </a:blip>
            <a:srcRect l="12200" t="21202" r="12350" b="20597"/>
            <a:stretch/>
          </p:blipFill>
          <p:spPr>
            <a:xfrm flipH="1">
              <a:off x="7269892" y="3987464"/>
              <a:ext cx="576162" cy="4444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4" name="Google Shape;254;p3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flipH="1">
              <a:off x="7852150" y="4068114"/>
              <a:ext cx="594446" cy="59444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5" name="Google Shape;255;p30"/>
          <p:cNvSpPr txBox="1"/>
          <p:nvPr/>
        </p:nvSpPr>
        <p:spPr>
          <a:xfrm>
            <a:off x="3067820" y="2904350"/>
            <a:ext cx="1129231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Преимущества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30"/>
          <p:cNvSpPr txBox="1"/>
          <p:nvPr/>
        </p:nvSpPr>
        <p:spPr>
          <a:xfrm>
            <a:off x="3050184" y="3868160"/>
            <a:ext cx="1129231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Выгода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7" name="Google Shape;257;p30"/>
          <p:cNvCxnSpPr/>
          <p:nvPr/>
        </p:nvCxnSpPr>
        <p:spPr>
          <a:xfrm>
            <a:off x="3092828" y="1136366"/>
            <a:ext cx="874500" cy="0"/>
          </a:xfrm>
          <a:prstGeom prst="straightConnector1">
            <a:avLst/>
          </a:prstGeom>
          <a:noFill/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58" name="Google Shape;258;p30"/>
          <p:cNvCxnSpPr/>
          <p:nvPr/>
        </p:nvCxnSpPr>
        <p:spPr>
          <a:xfrm>
            <a:off x="3092709" y="3141520"/>
            <a:ext cx="1068300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59" name="Google Shape;259;p30"/>
          <p:cNvCxnSpPr/>
          <p:nvPr/>
        </p:nvCxnSpPr>
        <p:spPr>
          <a:xfrm>
            <a:off x="3066162" y="4082189"/>
            <a:ext cx="1038021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0" name="Google Shape;260;p30"/>
          <p:cNvCxnSpPr/>
          <p:nvPr/>
        </p:nvCxnSpPr>
        <p:spPr>
          <a:xfrm>
            <a:off x="6507956" y="761007"/>
            <a:ext cx="0" cy="41253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1" name="Google Shape;261;p30"/>
          <p:cNvSpPr/>
          <p:nvPr/>
        </p:nvSpPr>
        <p:spPr>
          <a:xfrm>
            <a:off x="6958363" y="2793854"/>
            <a:ext cx="2059997" cy="2202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ru-RU" sz="105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Малый </a:t>
            </a:r>
            <a:r>
              <a:rPr lang="ru-RU" sz="10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размер, </a:t>
            </a:r>
            <a:r>
              <a:rPr lang="ru-RU" sz="105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необходимость снятия передняя сетки </a:t>
            </a:r>
            <a:r>
              <a:rPr lang="ru-RU" sz="10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 </a:t>
            </a:r>
            <a:r>
              <a:rPr lang="ru-RU" sz="105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крышки </a:t>
            </a:r>
            <a:r>
              <a:rPr lang="ru-RU" sz="10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для правильной очистки </a:t>
            </a:r>
            <a:r>
              <a:rPr lang="ru-RU" sz="105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радиатора. Процесс </a:t>
            </a:r>
            <a:r>
              <a:rPr lang="ru-RU" sz="10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занимает много </a:t>
            </a:r>
            <a:r>
              <a:rPr lang="ru-RU" sz="105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времени.</a:t>
            </a:r>
            <a:endParaRPr lang="ru-RU" sz="10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/>
            <a:endParaRPr lang="ru-RU" sz="10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/>
            <a:r>
              <a:rPr lang="ru-RU" sz="10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Двойной слой, неправильное охлаждение, проблема нагрева, трудно чистить</a:t>
            </a:r>
          </a:p>
          <a:p>
            <a:pPr lvl="0"/>
            <a:endParaRPr lang="ru-RU" sz="10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/>
            <a:r>
              <a:rPr lang="ru-RU" sz="105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Для </a:t>
            </a:r>
            <a:r>
              <a:rPr lang="ru-RU" sz="10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очистки </a:t>
            </a:r>
            <a:r>
              <a:rPr lang="ru-RU" sz="105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радиатора требуется открывать боковую панель.</a:t>
            </a:r>
            <a:endParaRPr sz="10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2" name="Google Shape;262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 flipH="1">
            <a:off x="6715601" y="2856869"/>
            <a:ext cx="250729" cy="261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 flipH="1">
            <a:off x="6715601" y="3799452"/>
            <a:ext cx="250728" cy="261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 flipH="1">
            <a:off x="6715601" y="4440910"/>
            <a:ext cx="250728" cy="261629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0"/>
          <p:cNvSpPr/>
          <p:nvPr/>
        </p:nvSpPr>
        <p:spPr>
          <a:xfrm>
            <a:off x="3037266" y="572085"/>
            <a:ext cx="2722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ru-RU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ОДНОСЛОЙНЫЙ </a:t>
            </a:r>
            <a:r>
              <a:rPr lang="ru-RU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РАДИАТОР </a:t>
            </a:r>
            <a:r>
              <a:rPr lang="en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BULL</a:t>
            </a:r>
            <a:endParaRPr sz="14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6" name="Google Shape;266;p30"/>
          <p:cNvGrpSpPr/>
          <p:nvPr/>
        </p:nvGrpSpPr>
        <p:grpSpPr>
          <a:xfrm>
            <a:off x="0" y="-47958"/>
            <a:ext cx="9144000" cy="626686"/>
            <a:chOff x="1444" y="-1"/>
            <a:chExt cx="12192000" cy="835582"/>
          </a:xfrm>
        </p:grpSpPr>
        <p:sp>
          <p:nvSpPr>
            <p:cNvPr id="267" name="Google Shape;267;p30"/>
            <p:cNvSpPr/>
            <p:nvPr/>
          </p:nvSpPr>
          <p:spPr>
            <a:xfrm>
              <a:off x="1444" y="-1"/>
              <a:ext cx="12192000" cy="835582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24000">
                  <a:srgbClr val="F2F2F2"/>
                </a:gs>
                <a:gs pos="54000">
                  <a:srgbClr val="A5A5A5"/>
                </a:gs>
                <a:gs pos="81000">
                  <a:srgbClr val="D8D8D8"/>
                </a:gs>
                <a:gs pos="100000">
                  <a:srgbClr val="D8D8D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9D9E9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68" name="Google Shape;268;p3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94211" y="267115"/>
              <a:ext cx="1547314" cy="296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9" name="Google Shape;269;p30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208750" y="116251"/>
              <a:ext cx="1088524" cy="6590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0" name="Google Shape;270;p30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123238" y="380665"/>
              <a:ext cx="3133725" cy="1714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71" name="Google Shape;271;p30"/>
          <p:cNvPicPr preferRelativeResize="0"/>
          <p:nvPr/>
        </p:nvPicPr>
        <p:blipFill rotWithShape="1">
          <a:blip r:embed="rId10">
            <a:alphaModFix/>
          </a:blip>
          <a:srcRect l="48438" t="49815" r="35104" b="27777"/>
          <a:stretch/>
        </p:blipFill>
        <p:spPr>
          <a:xfrm>
            <a:off x="3148512" y="1802863"/>
            <a:ext cx="1481854" cy="1057251"/>
          </a:xfrm>
          <a:prstGeom prst="rect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2" name="Google Shape;272;p30"/>
          <p:cNvPicPr preferRelativeResize="0"/>
          <p:nvPr/>
        </p:nvPicPr>
        <p:blipFill rotWithShape="1">
          <a:blip r:embed="rId10">
            <a:alphaModFix/>
          </a:blip>
          <a:srcRect l="67856" t="49964" r="18011" b="27707"/>
          <a:stretch/>
        </p:blipFill>
        <p:spPr>
          <a:xfrm>
            <a:off x="6932708" y="1195121"/>
            <a:ext cx="1710902" cy="1520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0"/>
          <p:cNvPicPr preferRelativeResize="0"/>
          <p:nvPr/>
        </p:nvPicPr>
        <p:blipFill rotWithShape="1">
          <a:blip r:embed="rId11">
            <a:alphaModFix/>
          </a:blip>
          <a:srcRect l="42292" t="13620" r="8523" b="13620"/>
          <a:stretch/>
        </p:blipFill>
        <p:spPr>
          <a:xfrm>
            <a:off x="42150" y="711793"/>
            <a:ext cx="3106345" cy="306372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4" name="Google Shape;274;p30"/>
          <p:cNvCxnSpPr/>
          <p:nvPr/>
        </p:nvCxnSpPr>
        <p:spPr>
          <a:xfrm rot="10800000" flipH="1">
            <a:off x="1423806" y="2788362"/>
            <a:ext cx="1724700" cy="285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miter lim="800000"/>
            <a:headEnd type="oval" w="lg" len="lg"/>
            <a:tailEnd type="oval" w="lg" len="lg"/>
          </a:ln>
        </p:spPr>
      </p:cxnSp>
      <p:sp>
        <p:nvSpPr>
          <p:cNvPr id="275" name="Google Shape;275;p30"/>
          <p:cNvSpPr/>
          <p:nvPr/>
        </p:nvSpPr>
        <p:spPr>
          <a:xfrm>
            <a:off x="7382119" y="858587"/>
            <a:ext cx="8826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У других</a:t>
            </a:r>
            <a:endParaRPr sz="14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6" name="Google Shape;276;p3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578702" y="-276675"/>
            <a:ext cx="1668475" cy="117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85269" y="1081435"/>
            <a:ext cx="1364103" cy="1283552"/>
          </a:xfrm>
          <a:prstGeom prst="rect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82" name="Google Shape;282;p31"/>
          <p:cNvSpPr/>
          <p:nvPr/>
        </p:nvSpPr>
        <p:spPr>
          <a:xfrm rot="10800000" flipH="1">
            <a:off x="0" y="326358"/>
            <a:ext cx="9144000" cy="342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31"/>
          <p:cNvSpPr/>
          <p:nvPr/>
        </p:nvSpPr>
        <p:spPr>
          <a:xfrm>
            <a:off x="1083" y="0"/>
            <a:ext cx="9144000" cy="3819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4" name="Google Shape;284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3496" y="78544"/>
            <a:ext cx="1160485" cy="222255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1" descr="Air blower, blower vacuum, garden blower, petrol blower, blower icon"/>
          <p:cNvSpPr/>
          <p:nvPr/>
        </p:nvSpPr>
        <p:spPr>
          <a:xfrm>
            <a:off x="1259681" y="63103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31"/>
          <p:cNvSpPr txBox="1"/>
          <p:nvPr/>
        </p:nvSpPr>
        <p:spPr>
          <a:xfrm>
            <a:off x="6045172" y="1034861"/>
            <a:ext cx="7341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Функция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31"/>
          <p:cNvSpPr txBox="1"/>
          <p:nvPr/>
        </p:nvSpPr>
        <p:spPr>
          <a:xfrm>
            <a:off x="6038766" y="2627580"/>
            <a:ext cx="11292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Преимущества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8" name="Google Shape;288;p31"/>
          <p:cNvCxnSpPr/>
          <p:nvPr/>
        </p:nvCxnSpPr>
        <p:spPr>
          <a:xfrm>
            <a:off x="6108554" y="1249824"/>
            <a:ext cx="874500" cy="0"/>
          </a:xfrm>
          <a:prstGeom prst="straightConnector1">
            <a:avLst/>
          </a:prstGeom>
          <a:noFill/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9" name="Google Shape;289;p31"/>
          <p:cNvCxnSpPr/>
          <p:nvPr/>
        </p:nvCxnSpPr>
        <p:spPr>
          <a:xfrm>
            <a:off x="6099711" y="2850746"/>
            <a:ext cx="1068300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0" name="Google Shape;290;p31"/>
          <p:cNvSpPr txBox="1"/>
          <p:nvPr/>
        </p:nvSpPr>
        <p:spPr>
          <a:xfrm>
            <a:off x="6056999" y="4028165"/>
            <a:ext cx="13806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Выгода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1" name="Google Shape;291;p31"/>
          <p:cNvCxnSpPr/>
          <p:nvPr/>
        </p:nvCxnSpPr>
        <p:spPr>
          <a:xfrm>
            <a:off x="6119064" y="4261870"/>
            <a:ext cx="1038000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92" name="Google Shape;292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98883" y="2545050"/>
            <a:ext cx="1350489" cy="1285712"/>
          </a:xfrm>
          <a:prstGeom prst="rect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93" name="Google Shape;293;p31"/>
          <p:cNvSpPr/>
          <p:nvPr/>
        </p:nvSpPr>
        <p:spPr>
          <a:xfrm>
            <a:off x="6036525" y="1252629"/>
            <a:ext cx="2348718" cy="563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Визуальный индикатор охлаждающей жидкости двигателя</a:t>
            </a:r>
            <a:endParaRPr lang="en-US"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31"/>
          <p:cNvSpPr/>
          <p:nvPr/>
        </p:nvSpPr>
        <p:spPr>
          <a:xfrm>
            <a:off x="6062946" y="2887893"/>
            <a:ext cx="2717888" cy="704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Оператор может визуально проверять уровень охлаждающей жидкости каждый день.</a:t>
            </a: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31"/>
          <p:cNvSpPr/>
          <p:nvPr/>
        </p:nvSpPr>
        <p:spPr>
          <a:xfrm>
            <a:off x="6038750" y="4307964"/>
            <a:ext cx="2402887" cy="439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Не нужно вручную проверять </a:t>
            </a: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 помощью шкалы или щупа не выполняется.</a:t>
            </a: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96" name="Google Shape;296;p31"/>
          <p:cNvGrpSpPr/>
          <p:nvPr/>
        </p:nvGrpSpPr>
        <p:grpSpPr>
          <a:xfrm>
            <a:off x="0" y="-47958"/>
            <a:ext cx="9144000" cy="626625"/>
            <a:chOff x="1444" y="-1"/>
            <a:chExt cx="12192000" cy="835500"/>
          </a:xfrm>
        </p:grpSpPr>
        <p:sp>
          <p:nvSpPr>
            <p:cNvPr id="297" name="Google Shape;297;p31"/>
            <p:cNvSpPr/>
            <p:nvPr/>
          </p:nvSpPr>
          <p:spPr>
            <a:xfrm>
              <a:off x="1444" y="-1"/>
              <a:ext cx="12192000" cy="8355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24000">
                  <a:srgbClr val="F2F2F2"/>
                </a:gs>
                <a:gs pos="54000">
                  <a:srgbClr val="A5A5A5"/>
                </a:gs>
                <a:gs pos="81000">
                  <a:srgbClr val="D8D8D8"/>
                </a:gs>
                <a:gs pos="100000">
                  <a:srgbClr val="D8D8D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9D9E9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98" name="Google Shape;298;p3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94211" y="267115"/>
              <a:ext cx="1547314" cy="296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9" name="Google Shape;299;p3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208750" y="116251"/>
              <a:ext cx="1088524" cy="6590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0" name="Google Shape;300;p3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123238" y="380665"/>
              <a:ext cx="3133721" cy="1714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01" name="Google Shape;301;p3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15454" y="4053481"/>
            <a:ext cx="900278" cy="939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3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25950" y="1854751"/>
            <a:ext cx="3564396" cy="20409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3" name="Google Shape;303;p31"/>
          <p:cNvCxnSpPr>
            <a:endCxn id="281" idx="1"/>
          </p:cNvCxnSpPr>
          <p:nvPr/>
        </p:nvCxnSpPr>
        <p:spPr>
          <a:xfrm rot="10800000" flipH="1">
            <a:off x="2367069" y="1723211"/>
            <a:ext cx="2218200" cy="9888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miter lim="800000"/>
            <a:headEnd type="oval" w="lg" len="lg"/>
            <a:tailEnd type="oval" w="lg" len="lg"/>
          </a:ln>
        </p:spPr>
      </p:cxnSp>
      <p:sp>
        <p:nvSpPr>
          <p:cNvPr id="304" name="Google Shape;304;p31"/>
          <p:cNvSpPr/>
          <p:nvPr/>
        </p:nvSpPr>
        <p:spPr>
          <a:xfrm>
            <a:off x="1038172" y="691600"/>
            <a:ext cx="7067656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 algn="ctr"/>
            <a:r>
              <a:rPr lang="ru-RU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ВИЗУАЛЬНЫЙ ИНДИКАТОР ОХЛАЖДАЮЩЕЙ ЖИДКОСТИ ДВИГАТЕЛЯ</a:t>
            </a:r>
            <a:endParaRPr sz="14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5" name="Google Shape;305;p3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578702" y="-276675"/>
            <a:ext cx="1668475" cy="117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32"/>
          <p:cNvPicPr preferRelativeResize="0"/>
          <p:nvPr/>
        </p:nvPicPr>
        <p:blipFill rotWithShape="1">
          <a:blip r:embed="rId3">
            <a:alphaModFix/>
          </a:blip>
          <a:srcRect l="13634" r="9677"/>
          <a:stretch/>
        </p:blipFill>
        <p:spPr>
          <a:xfrm>
            <a:off x="409000" y="1937850"/>
            <a:ext cx="2514074" cy="193025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32"/>
          <p:cNvSpPr/>
          <p:nvPr/>
        </p:nvSpPr>
        <p:spPr>
          <a:xfrm rot="10800000" flipH="1">
            <a:off x="0" y="326269"/>
            <a:ext cx="9144000" cy="3428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32"/>
          <p:cNvSpPr/>
          <p:nvPr/>
        </p:nvSpPr>
        <p:spPr>
          <a:xfrm>
            <a:off x="1083" y="0"/>
            <a:ext cx="9144000" cy="38177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3" name="Google Shape;313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3496" y="71400"/>
            <a:ext cx="1160486" cy="222255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32" descr="Air blower, blower vacuum, garden blower, petrol blower, blower icon"/>
          <p:cNvSpPr/>
          <p:nvPr/>
        </p:nvSpPr>
        <p:spPr>
          <a:xfrm>
            <a:off x="1259681" y="63103"/>
            <a:ext cx="2286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32"/>
          <p:cNvSpPr/>
          <p:nvPr/>
        </p:nvSpPr>
        <p:spPr>
          <a:xfrm>
            <a:off x="5429450" y="1394405"/>
            <a:ext cx="2882490" cy="60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Дополнительная система дистанционного охлаждения, доступная для фронтальных погрузчиков.</a:t>
            </a:r>
            <a:endParaRPr lang="ru-RU"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32"/>
          <p:cNvSpPr/>
          <p:nvPr/>
        </p:nvSpPr>
        <p:spPr>
          <a:xfrm>
            <a:off x="5429450" y="2420582"/>
            <a:ext cx="3398700" cy="956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Погрузчики BULL </a:t>
            </a: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могут быть успешно использованы в уникальных </a:t>
            </a:r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работах по ОБРАБОТКИ </a:t>
            </a: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ТОНКОГО ВОЛОКНА, а именно </a:t>
            </a:r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таких, </a:t>
            </a: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как хлопок, кокосовое волокно, шелуха, </a:t>
            </a:r>
            <a:r>
              <a:rPr lang="ru-RU" sz="11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багасса</a:t>
            </a:r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и т. Д.</a:t>
            </a: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32"/>
          <p:cNvSpPr/>
          <p:nvPr/>
        </p:nvSpPr>
        <p:spPr>
          <a:xfrm>
            <a:off x="5416250" y="3747255"/>
            <a:ext cx="3411900" cy="1103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Предотвращает засорение радиатора и, следовательно обеспечивает бесперебойную работу с меньшими затратами на техническое обслуживание при длительным сроком службы двигателя.</a:t>
            </a:r>
          </a:p>
          <a:p>
            <a:pPr lvl="0"/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Упомянутая функция дает BULL доступ к большему виду работ, а значит, и большей прибыли.</a:t>
            </a: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8" name="Google Shape;318;p32"/>
          <p:cNvGrpSpPr/>
          <p:nvPr/>
        </p:nvGrpSpPr>
        <p:grpSpPr>
          <a:xfrm>
            <a:off x="1083" y="-1"/>
            <a:ext cx="9144000" cy="431894"/>
            <a:chOff x="1444" y="-1"/>
            <a:chExt cx="12192000" cy="575859"/>
          </a:xfrm>
        </p:grpSpPr>
        <p:sp>
          <p:nvSpPr>
            <p:cNvPr id="319" name="Google Shape;319;p32"/>
            <p:cNvSpPr/>
            <p:nvPr/>
          </p:nvSpPr>
          <p:spPr>
            <a:xfrm>
              <a:off x="1444" y="-1"/>
              <a:ext cx="12192000" cy="575859"/>
            </a:xfrm>
            <a:prstGeom prst="rect">
              <a:avLst/>
            </a:prstGeom>
            <a:solidFill>
              <a:srgbClr val="9D9E9E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9D9E9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20" name="Google Shape;320;p3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94211" y="85675"/>
              <a:ext cx="1547314" cy="296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1" name="Google Shape;321;p3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346778" y="81647"/>
              <a:ext cx="3402013" cy="39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2" name="Google Shape;322;p3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268432" y="0"/>
              <a:ext cx="1113318" cy="55212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3" name="Google Shape;323;p32"/>
          <p:cNvSpPr txBox="1"/>
          <p:nvPr/>
        </p:nvSpPr>
        <p:spPr>
          <a:xfrm>
            <a:off x="5433242" y="1191683"/>
            <a:ext cx="7341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Функция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32"/>
          <p:cNvSpPr txBox="1"/>
          <p:nvPr/>
        </p:nvSpPr>
        <p:spPr>
          <a:xfrm>
            <a:off x="5446453" y="2125385"/>
            <a:ext cx="11292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Преимущества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5" name="Google Shape;325;p32"/>
          <p:cNvCxnSpPr/>
          <p:nvPr/>
        </p:nvCxnSpPr>
        <p:spPr>
          <a:xfrm>
            <a:off x="5496623" y="1406646"/>
            <a:ext cx="874500" cy="0"/>
          </a:xfrm>
          <a:prstGeom prst="straightConnector1">
            <a:avLst/>
          </a:prstGeom>
          <a:noFill/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6" name="Google Shape;326;p32"/>
          <p:cNvCxnSpPr/>
          <p:nvPr/>
        </p:nvCxnSpPr>
        <p:spPr>
          <a:xfrm>
            <a:off x="5475927" y="2336711"/>
            <a:ext cx="1068300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7" name="Google Shape;327;p32"/>
          <p:cNvSpPr txBox="1"/>
          <p:nvPr/>
        </p:nvSpPr>
        <p:spPr>
          <a:xfrm>
            <a:off x="5427003" y="3470574"/>
            <a:ext cx="13806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Выгода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8" name="Google Shape;328;p32"/>
          <p:cNvCxnSpPr/>
          <p:nvPr/>
        </p:nvCxnSpPr>
        <p:spPr>
          <a:xfrm>
            <a:off x="5489067" y="3705597"/>
            <a:ext cx="1038000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29" name="Google Shape;329;p32"/>
          <p:cNvGrpSpPr/>
          <p:nvPr/>
        </p:nvGrpSpPr>
        <p:grpSpPr>
          <a:xfrm>
            <a:off x="0" y="-47958"/>
            <a:ext cx="9144000" cy="626686"/>
            <a:chOff x="1444" y="-1"/>
            <a:chExt cx="12192000" cy="835582"/>
          </a:xfrm>
        </p:grpSpPr>
        <p:sp>
          <p:nvSpPr>
            <p:cNvPr id="330" name="Google Shape;330;p32"/>
            <p:cNvSpPr/>
            <p:nvPr/>
          </p:nvSpPr>
          <p:spPr>
            <a:xfrm>
              <a:off x="1444" y="-1"/>
              <a:ext cx="12192000" cy="835582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24000">
                  <a:srgbClr val="F2F2F2"/>
                </a:gs>
                <a:gs pos="54000">
                  <a:srgbClr val="A5A5A5"/>
                </a:gs>
                <a:gs pos="81000">
                  <a:srgbClr val="D8D8D8"/>
                </a:gs>
                <a:gs pos="100000">
                  <a:srgbClr val="D8D8D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9D9E9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31" name="Google Shape;331;p3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94211" y="267115"/>
              <a:ext cx="1547314" cy="296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2" name="Google Shape;332;p3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208750" y="116251"/>
              <a:ext cx="1088524" cy="6590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3" name="Google Shape;333;p3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123238" y="380665"/>
              <a:ext cx="3133725" cy="1714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34" name="Google Shape;334;p3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011763" y="3473551"/>
            <a:ext cx="976479" cy="1018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140673" y="1504650"/>
            <a:ext cx="1886175" cy="1382926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336" name="Google Shape;336;p32"/>
          <p:cNvCxnSpPr>
            <a:endCxn id="335" idx="1"/>
          </p:cNvCxnSpPr>
          <p:nvPr/>
        </p:nvCxnSpPr>
        <p:spPr>
          <a:xfrm flipV="1">
            <a:off x="2412939" y="2196113"/>
            <a:ext cx="727734" cy="457501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miter lim="800000"/>
            <a:headEnd type="oval" w="lg" len="lg"/>
            <a:tailEnd type="oval" w="lg" len="lg"/>
          </a:ln>
        </p:spPr>
      </p:cxnSp>
      <p:sp>
        <p:nvSpPr>
          <p:cNvPr id="337" name="Google Shape;337;p32"/>
          <p:cNvSpPr/>
          <p:nvPr/>
        </p:nvSpPr>
        <p:spPr>
          <a:xfrm>
            <a:off x="1404818" y="692788"/>
            <a:ext cx="633653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 algn="ctr"/>
            <a:r>
              <a:rPr lang="ru-RU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СИСТЕМА УДАЛЕННОГО ОХЛАЖДЕНИЯ ДЛЯ СПЕЦИФИЧЕСКИХ РАБОТ </a:t>
            </a:r>
            <a:endParaRPr lang="ru-RU" sz="14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8" name="Google Shape;338;p3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578702" y="-276675"/>
            <a:ext cx="1668475" cy="117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3"/>
          <p:cNvSpPr/>
          <p:nvPr/>
        </p:nvSpPr>
        <p:spPr>
          <a:xfrm rot="10800000" flipH="1">
            <a:off x="0" y="326358"/>
            <a:ext cx="9144000" cy="342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33"/>
          <p:cNvSpPr/>
          <p:nvPr/>
        </p:nvSpPr>
        <p:spPr>
          <a:xfrm>
            <a:off x="1083" y="0"/>
            <a:ext cx="9144000" cy="3819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5" name="Google Shape;345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496" y="64256"/>
            <a:ext cx="1160485" cy="222255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33" descr="Air blower, blower vacuum, garden blower, petrol blower, blower icon"/>
          <p:cNvSpPr/>
          <p:nvPr/>
        </p:nvSpPr>
        <p:spPr>
          <a:xfrm>
            <a:off x="1259681" y="63103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33"/>
          <p:cNvSpPr/>
          <p:nvPr/>
        </p:nvSpPr>
        <p:spPr>
          <a:xfrm>
            <a:off x="5812975" y="1211500"/>
            <a:ext cx="29025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Коробка передач ZF POWERSHIFT со встроенным гидротрансформатором</a:t>
            </a: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33"/>
          <p:cNvSpPr/>
          <p:nvPr/>
        </p:nvSpPr>
        <p:spPr>
          <a:xfrm>
            <a:off x="5765616" y="2760374"/>
            <a:ext cx="2676021" cy="1042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Коробка передач с переключением под нагрузкой с ручным управлением</a:t>
            </a:r>
          </a:p>
          <a:p>
            <a:pPr lvl="0"/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Комфортное вождение для оператора</a:t>
            </a:r>
          </a:p>
          <a:p>
            <a:pPr lvl="0"/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Высокая производительность</a:t>
            </a:r>
          </a:p>
          <a:p>
            <a:pPr lvl="0"/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Низкие потери мощности</a:t>
            </a: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33"/>
          <p:cNvSpPr/>
          <p:nvPr/>
        </p:nvSpPr>
        <p:spPr>
          <a:xfrm>
            <a:off x="5792559" y="4220475"/>
            <a:ext cx="26706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Прост в управлении</a:t>
            </a:r>
            <a:endParaRPr sz="11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0" name="Google Shape;350;p33"/>
          <p:cNvGrpSpPr/>
          <p:nvPr/>
        </p:nvGrpSpPr>
        <p:grpSpPr>
          <a:xfrm>
            <a:off x="1083" y="-1"/>
            <a:ext cx="9144000" cy="432000"/>
            <a:chOff x="1444" y="-1"/>
            <a:chExt cx="12192000" cy="576000"/>
          </a:xfrm>
        </p:grpSpPr>
        <p:sp>
          <p:nvSpPr>
            <p:cNvPr id="351" name="Google Shape;351;p33"/>
            <p:cNvSpPr/>
            <p:nvPr/>
          </p:nvSpPr>
          <p:spPr>
            <a:xfrm>
              <a:off x="1444" y="-1"/>
              <a:ext cx="12192000" cy="576000"/>
            </a:xfrm>
            <a:prstGeom prst="rect">
              <a:avLst/>
            </a:prstGeom>
            <a:solidFill>
              <a:srgbClr val="9D9E9E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9D9E9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52" name="Google Shape;352;p3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4211" y="85675"/>
              <a:ext cx="1547314" cy="296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3" name="Google Shape;353;p3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346778" y="81647"/>
              <a:ext cx="3402015" cy="39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4" name="Google Shape;354;p3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268432" y="0"/>
              <a:ext cx="1113319" cy="55212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5" name="Google Shape;355;p33"/>
          <p:cNvSpPr txBox="1"/>
          <p:nvPr/>
        </p:nvSpPr>
        <p:spPr>
          <a:xfrm>
            <a:off x="5812963" y="959057"/>
            <a:ext cx="7341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Функция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33"/>
          <p:cNvSpPr txBox="1"/>
          <p:nvPr/>
        </p:nvSpPr>
        <p:spPr>
          <a:xfrm>
            <a:off x="5769800" y="2514071"/>
            <a:ext cx="11292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Преимущества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57" name="Google Shape;357;p33"/>
          <p:cNvCxnSpPr/>
          <p:nvPr/>
        </p:nvCxnSpPr>
        <p:spPr>
          <a:xfrm>
            <a:off x="5876345" y="1174021"/>
            <a:ext cx="874500" cy="0"/>
          </a:xfrm>
          <a:prstGeom prst="straightConnector1">
            <a:avLst/>
          </a:prstGeom>
          <a:noFill/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58" name="Google Shape;358;p33"/>
          <p:cNvCxnSpPr/>
          <p:nvPr/>
        </p:nvCxnSpPr>
        <p:spPr>
          <a:xfrm>
            <a:off x="5833824" y="2735672"/>
            <a:ext cx="1068300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59" name="Google Shape;359;p33"/>
          <p:cNvSpPr txBox="1"/>
          <p:nvPr/>
        </p:nvSpPr>
        <p:spPr>
          <a:xfrm>
            <a:off x="5785261" y="3964734"/>
            <a:ext cx="13806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Выгода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60" name="Google Shape;360;p33"/>
          <p:cNvCxnSpPr/>
          <p:nvPr/>
        </p:nvCxnSpPr>
        <p:spPr>
          <a:xfrm>
            <a:off x="5847325" y="4199757"/>
            <a:ext cx="1038000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61" name="Google Shape;361;p33"/>
          <p:cNvGrpSpPr/>
          <p:nvPr/>
        </p:nvGrpSpPr>
        <p:grpSpPr>
          <a:xfrm>
            <a:off x="0" y="-47958"/>
            <a:ext cx="9144000" cy="626625"/>
            <a:chOff x="1444" y="-1"/>
            <a:chExt cx="12192000" cy="835500"/>
          </a:xfrm>
        </p:grpSpPr>
        <p:sp>
          <p:nvSpPr>
            <p:cNvPr id="362" name="Google Shape;362;p33"/>
            <p:cNvSpPr/>
            <p:nvPr/>
          </p:nvSpPr>
          <p:spPr>
            <a:xfrm>
              <a:off x="1444" y="-1"/>
              <a:ext cx="12192000" cy="8355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24000">
                  <a:srgbClr val="F2F2F2"/>
                </a:gs>
                <a:gs pos="54000">
                  <a:srgbClr val="A5A5A5"/>
                </a:gs>
                <a:gs pos="81000">
                  <a:srgbClr val="D8D8D8"/>
                </a:gs>
                <a:gs pos="100000">
                  <a:srgbClr val="D8D8D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9D9E9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63" name="Google Shape;363;p3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4211" y="267115"/>
              <a:ext cx="1547314" cy="296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4" name="Google Shape;364;p3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208750" y="116251"/>
              <a:ext cx="1088524" cy="6590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5" name="Google Shape;365;p3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123238" y="380665"/>
              <a:ext cx="3133721" cy="1714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66" name="Google Shape;366;p3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318655" y="3804248"/>
            <a:ext cx="1086368" cy="1133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3"/>
          <p:cNvPicPr preferRelativeResize="0"/>
          <p:nvPr/>
        </p:nvPicPr>
        <p:blipFill rotWithShape="1">
          <a:blip r:embed="rId9">
            <a:alphaModFix/>
          </a:blip>
          <a:srcRect l="-8044" r="-8032"/>
          <a:stretch/>
        </p:blipFill>
        <p:spPr>
          <a:xfrm>
            <a:off x="3910550" y="982834"/>
            <a:ext cx="1721900" cy="1360975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68" name="Google Shape;368;p3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924924" y="2569801"/>
            <a:ext cx="1721897" cy="1232701"/>
          </a:xfrm>
          <a:prstGeom prst="rect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69" name="Google Shape;369;p3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23535" y="1854751"/>
            <a:ext cx="3564396" cy="20409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0" name="Google Shape;370;p33"/>
          <p:cNvCxnSpPr>
            <a:endCxn id="367" idx="1"/>
          </p:cNvCxnSpPr>
          <p:nvPr/>
        </p:nvCxnSpPr>
        <p:spPr>
          <a:xfrm rot="10800000" flipH="1">
            <a:off x="1887950" y="1663322"/>
            <a:ext cx="2022600" cy="9183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miter lim="800000"/>
            <a:headEnd type="oval" w="lg" len="lg"/>
            <a:tailEnd type="oval" w="lg" len="lg"/>
          </a:ln>
        </p:spPr>
      </p:cxnSp>
      <p:pic>
        <p:nvPicPr>
          <p:cNvPr id="371" name="Google Shape;371;p3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578702" y="-276675"/>
            <a:ext cx="1668475" cy="1179550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33"/>
          <p:cNvSpPr/>
          <p:nvPr/>
        </p:nvSpPr>
        <p:spPr>
          <a:xfrm>
            <a:off x="2739750" y="566426"/>
            <a:ext cx="3664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 algn="ctr"/>
            <a:r>
              <a:rPr lang="en-US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ТРАНСМИССИЯ POWER </a:t>
            </a:r>
            <a:r>
              <a:rPr lang="en-US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SHIFT</a:t>
            </a:r>
            <a:endParaRPr sz="14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4"/>
          <p:cNvSpPr/>
          <p:nvPr/>
        </p:nvSpPr>
        <p:spPr>
          <a:xfrm rot="10800000" flipH="1">
            <a:off x="0" y="326358"/>
            <a:ext cx="9144000" cy="342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34"/>
          <p:cNvSpPr/>
          <p:nvPr/>
        </p:nvSpPr>
        <p:spPr>
          <a:xfrm>
            <a:off x="1083" y="0"/>
            <a:ext cx="9144000" cy="3819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9" name="Google Shape;37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496" y="64256"/>
            <a:ext cx="1160485" cy="222255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34" descr="Air blower, blower vacuum, garden blower, petrol blower, blower icon"/>
          <p:cNvSpPr/>
          <p:nvPr/>
        </p:nvSpPr>
        <p:spPr>
          <a:xfrm>
            <a:off x="1259681" y="63103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34"/>
          <p:cNvSpPr/>
          <p:nvPr/>
        </p:nvSpPr>
        <p:spPr>
          <a:xfrm>
            <a:off x="5886323" y="1198450"/>
            <a:ext cx="3095549" cy="1570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Фирменная инновация BULL - функция KICK DOWN ДЛЯ УПРАВЛЕНИЯ МОМЕНТОМ. </a:t>
            </a:r>
          </a:p>
          <a:p>
            <a:pPr lvl="0"/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Если нажать РУЧКУ на джойстике погрузчика, как показано на рисунке, машина автоматически переключается со 2-й передачи на 1-ю как в прямом, так и в обратном направлении, и когда мы отпускаем РУЧКУ автоматически возвращается на 2-ю передачу.</a:t>
            </a: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34"/>
          <p:cNvSpPr/>
          <p:nvPr/>
        </p:nvSpPr>
        <p:spPr>
          <a:xfrm>
            <a:off x="5921098" y="3086725"/>
            <a:ext cx="2940300" cy="655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Эта уникальная функция позволяет оператору увеличить мощность и проходимость погрузчика без переключения передачи.</a:t>
            </a: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34"/>
          <p:cNvSpPr/>
          <p:nvPr/>
        </p:nvSpPr>
        <p:spPr>
          <a:xfrm>
            <a:off x="5444972" y="4245275"/>
            <a:ext cx="3422700" cy="7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/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Более быстрое время цикла.</a:t>
            </a:r>
          </a:p>
          <a:p>
            <a:pPr marL="457200" lvl="0"/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Низкая утомляемость оператора.</a:t>
            </a:r>
          </a:p>
          <a:p>
            <a:pPr marL="457200" lvl="0"/>
            <a:r>
              <a:rPr lang="ru-RU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Простота эксплуатации и, как следствие, большая производительность.</a:t>
            </a: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4" name="Google Shape;384;p34"/>
          <p:cNvGrpSpPr/>
          <p:nvPr/>
        </p:nvGrpSpPr>
        <p:grpSpPr>
          <a:xfrm>
            <a:off x="1083" y="-1"/>
            <a:ext cx="9144000" cy="432000"/>
            <a:chOff x="1444" y="-1"/>
            <a:chExt cx="12192000" cy="576000"/>
          </a:xfrm>
        </p:grpSpPr>
        <p:sp>
          <p:nvSpPr>
            <p:cNvPr id="385" name="Google Shape;385;p34"/>
            <p:cNvSpPr/>
            <p:nvPr/>
          </p:nvSpPr>
          <p:spPr>
            <a:xfrm>
              <a:off x="1444" y="-1"/>
              <a:ext cx="12192000" cy="576000"/>
            </a:xfrm>
            <a:prstGeom prst="rect">
              <a:avLst/>
            </a:prstGeom>
            <a:solidFill>
              <a:srgbClr val="9D9E9E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9D9E9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86" name="Google Shape;386;p3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4211" y="85675"/>
              <a:ext cx="1547314" cy="296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7" name="Google Shape;387;p3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346778" y="81647"/>
              <a:ext cx="3402015" cy="39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8" name="Google Shape;388;p3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268432" y="0"/>
              <a:ext cx="1113319" cy="55212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89" name="Google Shape;389;p34"/>
          <p:cNvSpPr txBox="1"/>
          <p:nvPr/>
        </p:nvSpPr>
        <p:spPr>
          <a:xfrm>
            <a:off x="5886315" y="983744"/>
            <a:ext cx="7341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Функция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p34"/>
          <p:cNvSpPr txBox="1"/>
          <p:nvPr/>
        </p:nvSpPr>
        <p:spPr>
          <a:xfrm>
            <a:off x="5924055" y="2866249"/>
            <a:ext cx="11292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Преимущества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91" name="Google Shape;391;p34"/>
          <p:cNvCxnSpPr/>
          <p:nvPr/>
        </p:nvCxnSpPr>
        <p:spPr>
          <a:xfrm>
            <a:off x="5949696" y="1198708"/>
            <a:ext cx="874500" cy="0"/>
          </a:xfrm>
          <a:prstGeom prst="straightConnector1">
            <a:avLst/>
          </a:prstGeom>
          <a:noFill/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92" name="Google Shape;392;p34"/>
          <p:cNvCxnSpPr/>
          <p:nvPr/>
        </p:nvCxnSpPr>
        <p:spPr>
          <a:xfrm>
            <a:off x="5988080" y="3087850"/>
            <a:ext cx="1068300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93" name="Google Shape;393;p34"/>
          <p:cNvSpPr txBox="1"/>
          <p:nvPr/>
        </p:nvSpPr>
        <p:spPr>
          <a:xfrm>
            <a:off x="5886329" y="3977193"/>
            <a:ext cx="13806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Выгода</a:t>
            </a:r>
            <a:endParaRPr sz="1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94" name="Google Shape;394;p34"/>
          <p:cNvCxnSpPr/>
          <p:nvPr/>
        </p:nvCxnSpPr>
        <p:spPr>
          <a:xfrm>
            <a:off x="5948393" y="4212216"/>
            <a:ext cx="1038000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95" name="Google Shape;395;p34"/>
          <p:cNvGrpSpPr/>
          <p:nvPr/>
        </p:nvGrpSpPr>
        <p:grpSpPr>
          <a:xfrm>
            <a:off x="0" y="-47958"/>
            <a:ext cx="9144000" cy="626625"/>
            <a:chOff x="1444" y="-1"/>
            <a:chExt cx="12192000" cy="835500"/>
          </a:xfrm>
        </p:grpSpPr>
        <p:sp>
          <p:nvSpPr>
            <p:cNvPr id="396" name="Google Shape;396;p34"/>
            <p:cNvSpPr/>
            <p:nvPr/>
          </p:nvSpPr>
          <p:spPr>
            <a:xfrm>
              <a:off x="1444" y="-1"/>
              <a:ext cx="12192000" cy="8355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24000">
                  <a:srgbClr val="F2F2F2"/>
                </a:gs>
                <a:gs pos="54000">
                  <a:srgbClr val="A5A5A5"/>
                </a:gs>
                <a:gs pos="81000">
                  <a:srgbClr val="D8D8D8"/>
                </a:gs>
                <a:gs pos="100000">
                  <a:srgbClr val="D8D8D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9D9E9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97" name="Google Shape;397;p3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4211" y="267115"/>
              <a:ext cx="1547314" cy="296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8" name="Google Shape;398;p3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208750" y="116251"/>
              <a:ext cx="1088524" cy="6590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9" name="Google Shape;399;p3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123238" y="380665"/>
              <a:ext cx="3133721" cy="1714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00" name="Google Shape;400;p3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414549" y="4168849"/>
            <a:ext cx="914800" cy="954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3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986062" y="1050225"/>
            <a:ext cx="1718213" cy="1226002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02" name="Google Shape;402;p3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986050" y="2693775"/>
            <a:ext cx="1766051" cy="1264302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03" name="Google Shape;403;p3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25950" y="1854751"/>
            <a:ext cx="3564396" cy="20409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4" name="Google Shape;404;p34"/>
          <p:cNvCxnSpPr>
            <a:endCxn id="401" idx="1"/>
          </p:cNvCxnSpPr>
          <p:nvPr/>
        </p:nvCxnSpPr>
        <p:spPr>
          <a:xfrm rot="10800000" flipH="1">
            <a:off x="1589362" y="1663226"/>
            <a:ext cx="2396700" cy="7917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miter lim="800000"/>
            <a:headEnd type="oval" w="lg" len="lg"/>
            <a:tailEnd type="oval" w="lg" len="lg"/>
          </a:ln>
        </p:spPr>
      </p:cxnSp>
      <p:sp>
        <p:nvSpPr>
          <p:cNvPr id="405" name="Google Shape;405;p34"/>
          <p:cNvSpPr/>
          <p:nvPr/>
        </p:nvSpPr>
        <p:spPr>
          <a:xfrm>
            <a:off x="2739750" y="691600"/>
            <a:ext cx="3664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 algn="ctr"/>
            <a:r>
              <a:rPr lang="ru-RU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ТРАНСМИССИЯ </a:t>
            </a:r>
            <a:r>
              <a:rPr lang="en-US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POWER SHIFT</a:t>
            </a:r>
            <a:endParaRPr lang="en-US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6" name="Google Shape;406;p3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578702" y="-276675"/>
            <a:ext cx="1668475" cy="117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</TotalTime>
  <Words>2063</Words>
  <Application>Microsoft Office PowerPoint</Application>
  <PresentationFormat>Экран (16:9)</PresentationFormat>
  <Paragraphs>347</Paragraphs>
  <Slides>41</Slides>
  <Notes>41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41</vt:i4>
      </vt:variant>
    </vt:vector>
  </HeadingPairs>
  <TitlesOfParts>
    <vt:vector size="43" baseType="lpstr">
      <vt:lpstr>Simple Light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Пользователь Windows</cp:lastModifiedBy>
  <cp:revision>37</cp:revision>
  <dcterms:modified xsi:type="dcterms:W3CDTF">2020-11-26T07:37:30Z</dcterms:modified>
</cp:coreProperties>
</file>